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78"/>
  </p:notesMasterIdLst>
  <p:sldIdLst>
    <p:sldId id="780" r:id="rId5"/>
    <p:sldId id="450" r:id="rId6"/>
    <p:sldId id="569" r:id="rId7"/>
    <p:sldId id="703" r:id="rId8"/>
    <p:sldId id="741" r:id="rId9"/>
    <p:sldId id="742" r:id="rId10"/>
    <p:sldId id="743" r:id="rId11"/>
    <p:sldId id="744" r:id="rId12"/>
    <p:sldId id="745" r:id="rId13"/>
    <p:sldId id="746" r:id="rId14"/>
    <p:sldId id="747" r:id="rId15"/>
    <p:sldId id="702" r:id="rId16"/>
    <p:sldId id="601" r:id="rId17"/>
    <p:sldId id="701" r:id="rId18"/>
    <p:sldId id="704" r:id="rId19"/>
    <p:sldId id="737" r:id="rId20"/>
    <p:sldId id="705" r:id="rId21"/>
    <p:sldId id="707" r:id="rId22"/>
    <p:sldId id="706" r:id="rId23"/>
    <p:sldId id="708" r:id="rId24"/>
    <p:sldId id="709" r:id="rId25"/>
    <p:sldId id="710" r:id="rId26"/>
    <p:sldId id="722" r:id="rId27"/>
    <p:sldId id="711" r:id="rId28"/>
    <p:sldId id="712" r:id="rId29"/>
    <p:sldId id="738" r:id="rId30"/>
    <p:sldId id="739" r:id="rId31"/>
    <p:sldId id="716" r:id="rId32"/>
    <p:sldId id="715" r:id="rId33"/>
    <p:sldId id="717" r:id="rId34"/>
    <p:sldId id="718" r:id="rId35"/>
    <p:sldId id="720" r:id="rId36"/>
    <p:sldId id="719" r:id="rId37"/>
    <p:sldId id="728" r:id="rId38"/>
    <p:sldId id="732" r:id="rId39"/>
    <p:sldId id="731" r:id="rId40"/>
    <p:sldId id="733" r:id="rId41"/>
    <p:sldId id="734" r:id="rId42"/>
    <p:sldId id="735" r:id="rId43"/>
    <p:sldId id="777" r:id="rId44"/>
    <p:sldId id="736" r:id="rId45"/>
    <p:sldId id="729" r:id="rId46"/>
    <p:sldId id="740" r:id="rId47"/>
    <p:sldId id="748" r:id="rId48"/>
    <p:sldId id="749" r:id="rId49"/>
    <p:sldId id="750" r:id="rId50"/>
    <p:sldId id="751" r:id="rId51"/>
    <p:sldId id="752" r:id="rId52"/>
    <p:sldId id="753" r:id="rId53"/>
    <p:sldId id="754" r:id="rId54"/>
    <p:sldId id="755" r:id="rId55"/>
    <p:sldId id="756" r:id="rId56"/>
    <p:sldId id="757" r:id="rId57"/>
    <p:sldId id="759" r:id="rId58"/>
    <p:sldId id="758" r:id="rId59"/>
    <p:sldId id="760" r:id="rId60"/>
    <p:sldId id="761" r:id="rId61"/>
    <p:sldId id="762" r:id="rId62"/>
    <p:sldId id="763" r:id="rId63"/>
    <p:sldId id="730" r:id="rId64"/>
    <p:sldId id="764" r:id="rId65"/>
    <p:sldId id="769" r:id="rId66"/>
    <p:sldId id="765" r:id="rId67"/>
    <p:sldId id="766" r:id="rId68"/>
    <p:sldId id="767" r:id="rId69"/>
    <p:sldId id="770" r:id="rId70"/>
    <p:sldId id="771" r:id="rId71"/>
    <p:sldId id="772" r:id="rId72"/>
    <p:sldId id="773" r:id="rId73"/>
    <p:sldId id="774" r:id="rId74"/>
    <p:sldId id="775" r:id="rId75"/>
    <p:sldId id="776" r:id="rId76"/>
    <p:sldId id="778" r:id="rId77"/>
  </p:sldIdLst>
  <p:sldSz cx="9144000" cy="5143500" type="screen16x9"/>
  <p:notesSz cx="6858000" cy="9144000"/>
  <p:embeddedFontLst>
    <p:embeddedFont>
      <p:font typeface="Inria Sans Light" panose="020B0604020202020204" charset="0"/>
      <p:regular r:id="rId79"/>
      <p:bold r:id="rId80"/>
      <p:italic r:id="rId81"/>
      <p:boldItalic r:id="rId82"/>
    </p:embeddedFont>
    <p:embeddedFont>
      <p:font typeface="Saira SemiCondensed Medium" panose="020B0604020202020204" charset="0"/>
      <p:regular r:id="rId83"/>
      <p:bold r:id="rId84"/>
    </p:embeddedFont>
    <p:embeddedFont>
      <p:font typeface="Titillium Web" panose="020B060402020202020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060D92"/>
    <a:srgbClr val="0099FF"/>
    <a:srgbClr val="FF7C80"/>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82B000-B220-4957-BAE7-DE73D1245773}">
  <a:tblStyle styleId="{6B82B000-B220-4957-BAE7-DE73D124577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9387" autoAdjust="0"/>
  </p:normalViewPr>
  <p:slideViewPr>
    <p:cSldViewPr snapToGrid="0">
      <p:cViewPr>
        <p:scale>
          <a:sx n="75" d="100"/>
          <a:sy n="75" d="100"/>
        </p:scale>
        <p:origin x="1236" y="4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font" Target="fonts/font6.fntdata"/><Relationship Id="rId89"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font" Target="fonts/font1.fntdata"/><Relationship Id="rId87" Type="http://schemas.openxmlformats.org/officeDocument/2006/relationships/font" Target="fonts/font9.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4.fntdata"/><Relationship Id="rId90"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2.fntdata"/><Relationship Id="rId85"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8FCE4C-4CA5-442A-84FF-9E36D948E97E}" type="doc">
      <dgm:prSet loTypeId="urn:microsoft.com/office/officeart/2011/layout/CircleProcess" loCatId="process" qsTypeId="urn:microsoft.com/office/officeart/2005/8/quickstyle/simple2" qsCatId="simple" csTypeId="urn:microsoft.com/office/officeart/2005/8/colors/colorful3" csCatId="colorful" phldr="1"/>
      <dgm:spPr/>
      <dgm:t>
        <a:bodyPr/>
        <a:lstStyle/>
        <a:p>
          <a:endParaRPr lang="en-US"/>
        </a:p>
      </dgm:t>
    </dgm:pt>
    <dgm:pt modelId="{1E6CC0B5-52B7-42A6-8BE4-E1B790E852A5}">
      <dgm:prSet phldrT="[Text]"/>
      <dgm:spPr/>
      <dgm:t>
        <a:bodyPr/>
        <a:lstStyle/>
        <a:p>
          <a:r>
            <a:rPr lang="en-US" dirty="0"/>
            <a:t>Open</a:t>
          </a:r>
        </a:p>
      </dgm:t>
    </dgm:pt>
    <dgm:pt modelId="{E4248780-E678-49C2-94A0-37089B0965C4}" type="parTrans" cxnId="{CDA0AC5E-CFD3-49D9-9B25-BDBD2A4E89BD}">
      <dgm:prSet/>
      <dgm:spPr/>
      <dgm:t>
        <a:bodyPr/>
        <a:lstStyle/>
        <a:p>
          <a:endParaRPr lang="en-US"/>
        </a:p>
      </dgm:t>
    </dgm:pt>
    <dgm:pt modelId="{198C82DD-8454-4DB6-9ED6-31736CEBAE66}" type="sibTrans" cxnId="{CDA0AC5E-CFD3-49D9-9B25-BDBD2A4E89BD}">
      <dgm:prSet/>
      <dgm:spPr/>
      <dgm:t>
        <a:bodyPr/>
        <a:lstStyle/>
        <a:p>
          <a:endParaRPr lang="en-US"/>
        </a:p>
      </dgm:t>
    </dgm:pt>
    <dgm:pt modelId="{3284E826-3036-4CE5-B572-52E83A27EE12}">
      <dgm:prSet phldrT="[Text]"/>
      <dgm:spPr/>
      <dgm:t>
        <a:bodyPr/>
        <a:lstStyle/>
        <a:p>
          <a:r>
            <a:rPr lang="en-US" dirty="0"/>
            <a:t>Read</a:t>
          </a:r>
        </a:p>
      </dgm:t>
    </dgm:pt>
    <dgm:pt modelId="{987AE3CA-C5BA-4569-AFA4-63A3E615F913}" type="parTrans" cxnId="{587DB298-8EFE-49A8-9541-0FCDD70DCE60}">
      <dgm:prSet/>
      <dgm:spPr/>
      <dgm:t>
        <a:bodyPr/>
        <a:lstStyle/>
        <a:p>
          <a:endParaRPr lang="en-US"/>
        </a:p>
      </dgm:t>
    </dgm:pt>
    <dgm:pt modelId="{4F2D1DEB-8C0E-4AE8-8E1C-1C9F1D4C4C23}" type="sibTrans" cxnId="{587DB298-8EFE-49A8-9541-0FCDD70DCE60}">
      <dgm:prSet/>
      <dgm:spPr/>
      <dgm:t>
        <a:bodyPr/>
        <a:lstStyle/>
        <a:p>
          <a:endParaRPr lang="en-US"/>
        </a:p>
      </dgm:t>
    </dgm:pt>
    <dgm:pt modelId="{1F4649A9-9364-42D7-BBDD-950BA3F578E9}">
      <dgm:prSet phldrT="[Text]"/>
      <dgm:spPr/>
      <dgm:t>
        <a:bodyPr/>
        <a:lstStyle/>
        <a:p>
          <a:r>
            <a:rPr lang="en-US" dirty="0"/>
            <a:t>Close</a:t>
          </a:r>
        </a:p>
      </dgm:t>
    </dgm:pt>
    <dgm:pt modelId="{73CB25E1-3467-4BC2-B446-0DBC3A495953}" type="parTrans" cxnId="{498BECF1-6B43-4B9B-AB34-D50A63EB4D32}">
      <dgm:prSet/>
      <dgm:spPr/>
      <dgm:t>
        <a:bodyPr/>
        <a:lstStyle/>
        <a:p>
          <a:endParaRPr lang="en-US"/>
        </a:p>
      </dgm:t>
    </dgm:pt>
    <dgm:pt modelId="{DEA8A093-0608-49FC-9371-D7DC6A92F462}" type="sibTrans" cxnId="{498BECF1-6B43-4B9B-AB34-D50A63EB4D32}">
      <dgm:prSet/>
      <dgm:spPr/>
      <dgm:t>
        <a:bodyPr/>
        <a:lstStyle/>
        <a:p>
          <a:endParaRPr lang="en-US"/>
        </a:p>
      </dgm:t>
    </dgm:pt>
    <dgm:pt modelId="{9D666371-D1C5-496D-8497-A35516867B52}" type="pres">
      <dgm:prSet presAssocID="{F18FCE4C-4CA5-442A-84FF-9E36D948E97E}" presName="Name0" presStyleCnt="0">
        <dgm:presLayoutVars>
          <dgm:chMax val="11"/>
          <dgm:chPref val="11"/>
          <dgm:dir/>
          <dgm:resizeHandles/>
        </dgm:presLayoutVars>
      </dgm:prSet>
      <dgm:spPr/>
    </dgm:pt>
    <dgm:pt modelId="{8B9F3063-F933-4913-AAB3-16D80AF382EB}" type="pres">
      <dgm:prSet presAssocID="{1F4649A9-9364-42D7-BBDD-950BA3F578E9}" presName="Accent3" presStyleCnt="0"/>
      <dgm:spPr/>
    </dgm:pt>
    <dgm:pt modelId="{D5D9070F-CE62-463F-9FAB-689D565C6F68}" type="pres">
      <dgm:prSet presAssocID="{1F4649A9-9364-42D7-BBDD-950BA3F578E9}" presName="Accent" presStyleLbl="node1" presStyleIdx="0" presStyleCnt="3"/>
      <dgm:spPr/>
    </dgm:pt>
    <dgm:pt modelId="{ECF69DAF-BFE6-455D-940A-7DBC86C98F4F}" type="pres">
      <dgm:prSet presAssocID="{1F4649A9-9364-42D7-BBDD-950BA3F578E9}" presName="ParentBackground3" presStyleCnt="0"/>
      <dgm:spPr/>
    </dgm:pt>
    <dgm:pt modelId="{3E9F3CB1-981C-4457-B05C-E19B0C3EFB5D}" type="pres">
      <dgm:prSet presAssocID="{1F4649A9-9364-42D7-BBDD-950BA3F578E9}" presName="ParentBackground" presStyleLbl="fgAcc1" presStyleIdx="0" presStyleCnt="3"/>
      <dgm:spPr/>
    </dgm:pt>
    <dgm:pt modelId="{3D678EBA-E9E0-440D-A6CC-96E736EC3B70}" type="pres">
      <dgm:prSet presAssocID="{1F4649A9-9364-42D7-BBDD-950BA3F578E9}" presName="Parent3" presStyleLbl="revTx" presStyleIdx="0" presStyleCnt="0">
        <dgm:presLayoutVars>
          <dgm:chMax val="1"/>
          <dgm:chPref val="1"/>
          <dgm:bulletEnabled val="1"/>
        </dgm:presLayoutVars>
      </dgm:prSet>
      <dgm:spPr/>
    </dgm:pt>
    <dgm:pt modelId="{26AC99F3-7236-444A-90DC-A3ACFEB71D9F}" type="pres">
      <dgm:prSet presAssocID="{3284E826-3036-4CE5-B572-52E83A27EE12}" presName="Accent2" presStyleCnt="0"/>
      <dgm:spPr/>
    </dgm:pt>
    <dgm:pt modelId="{B8963A13-F11C-4CD8-BB46-F6F2BBF72520}" type="pres">
      <dgm:prSet presAssocID="{3284E826-3036-4CE5-B572-52E83A27EE12}" presName="Accent" presStyleLbl="node1" presStyleIdx="1" presStyleCnt="3"/>
      <dgm:spPr/>
    </dgm:pt>
    <dgm:pt modelId="{85B0E762-3A8F-4CC2-82BD-5B8E9FBB17D4}" type="pres">
      <dgm:prSet presAssocID="{3284E826-3036-4CE5-B572-52E83A27EE12}" presName="ParentBackground2" presStyleCnt="0"/>
      <dgm:spPr/>
    </dgm:pt>
    <dgm:pt modelId="{5BAB8A5F-BFDB-42DF-A5E6-51A3A368AF8E}" type="pres">
      <dgm:prSet presAssocID="{3284E826-3036-4CE5-B572-52E83A27EE12}" presName="ParentBackground" presStyleLbl="fgAcc1" presStyleIdx="1" presStyleCnt="3"/>
      <dgm:spPr/>
    </dgm:pt>
    <dgm:pt modelId="{1FBB5265-CD89-46D2-83F0-4AEC34F74D0D}" type="pres">
      <dgm:prSet presAssocID="{3284E826-3036-4CE5-B572-52E83A27EE12}" presName="Parent2" presStyleLbl="revTx" presStyleIdx="0" presStyleCnt="0">
        <dgm:presLayoutVars>
          <dgm:chMax val="1"/>
          <dgm:chPref val="1"/>
          <dgm:bulletEnabled val="1"/>
        </dgm:presLayoutVars>
      </dgm:prSet>
      <dgm:spPr/>
    </dgm:pt>
    <dgm:pt modelId="{3BED5EA8-515F-44FA-9F0B-B77CC405A97F}" type="pres">
      <dgm:prSet presAssocID="{1E6CC0B5-52B7-42A6-8BE4-E1B790E852A5}" presName="Accent1" presStyleCnt="0"/>
      <dgm:spPr/>
    </dgm:pt>
    <dgm:pt modelId="{FBDD8539-AE2B-4439-A7FF-A38E0552F585}" type="pres">
      <dgm:prSet presAssocID="{1E6CC0B5-52B7-42A6-8BE4-E1B790E852A5}" presName="Accent" presStyleLbl="node1" presStyleIdx="2" presStyleCnt="3"/>
      <dgm:spPr/>
    </dgm:pt>
    <dgm:pt modelId="{A37C0934-65F5-4A4F-AC46-93D73849AAE5}" type="pres">
      <dgm:prSet presAssocID="{1E6CC0B5-52B7-42A6-8BE4-E1B790E852A5}" presName="ParentBackground1" presStyleCnt="0"/>
      <dgm:spPr/>
    </dgm:pt>
    <dgm:pt modelId="{A9984381-745B-4C70-80E4-750B86E20BB5}" type="pres">
      <dgm:prSet presAssocID="{1E6CC0B5-52B7-42A6-8BE4-E1B790E852A5}" presName="ParentBackground" presStyleLbl="fgAcc1" presStyleIdx="2" presStyleCnt="3"/>
      <dgm:spPr/>
    </dgm:pt>
    <dgm:pt modelId="{D16BD305-25BB-4F38-9AFF-6F509622C0A5}" type="pres">
      <dgm:prSet presAssocID="{1E6CC0B5-52B7-42A6-8BE4-E1B790E852A5}" presName="Parent1" presStyleLbl="revTx" presStyleIdx="0" presStyleCnt="0">
        <dgm:presLayoutVars>
          <dgm:chMax val="1"/>
          <dgm:chPref val="1"/>
          <dgm:bulletEnabled val="1"/>
        </dgm:presLayoutVars>
      </dgm:prSet>
      <dgm:spPr/>
    </dgm:pt>
  </dgm:ptLst>
  <dgm:cxnLst>
    <dgm:cxn modelId="{1F83C819-01E9-444F-B52D-3E81F5840F07}" type="presOf" srcId="{1E6CC0B5-52B7-42A6-8BE4-E1B790E852A5}" destId="{D16BD305-25BB-4F38-9AFF-6F509622C0A5}" srcOrd="1" destOrd="0" presId="urn:microsoft.com/office/officeart/2011/layout/CircleProcess"/>
    <dgm:cxn modelId="{DC755E1B-8976-4414-9F68-75A2475CEC6A}" type="presOf" srcId="{3284E826-3036-4CE5-B572-52E83A27EE12}" destId="{5BAB8A5F-BFDB-42DF-A5E6-51A3A368AF8E}" srcOrd="0" destOrd="0" presId="urn:microsoft.com/office/officeart/2011/layout/CircleProcess"/>
    <dgm:cxn modelId="{4002672C-BD15-499F-BFFF-A9208BE402BD}" type="presOf" srcId="{3284E826-3036-4CE5-B572-52E83A27EE12}" destId="{1FBB5265-CD89-46D2-83F0-4AEC34F74D0D}" srcOrd="1" destOrd="0" presId="urn:microsoft.com/office/officeart/2011/layout/CircleProcess"/>
    <dgm:cxn modelId="{CDA0AC5E-CFD3-49D9-9B25-BDBD2A4E89BD}" srcId="{F18FCE4C-4CA5-442A-84FF-9E36D948E97E}" destId="{1E6CC0B5-52B7-42A6-8BE4-E1B790E852A5}" srcOrd="0" destOrd="0" parTransId="{E4248780-E678-49C2-94A0-37089B0965C4}" sibTransId="{198C82DD-8454-4DB6-9ED6-31736CEBAE66}"/>
    <dgm:cxn modelId="{108C094C-F669-4498-AEF8-9A20DF00656C}" type="presOf" srcId="{F18FCE4C-4CA5-442A-84FF-9E36D948E97E}" destId="{9D666371-D1C5-496D-8497-A35516867B52}" srcOrd="0" destOrd="0" presId="urn:microsoft.com/office/officeart/2011/layout/CircleProcess"/>
    <dgm:cxn modelId="{31375256-F217-450F-A011-CE3A4B59E10A}" type="presOf" srcId="{1F4649A9-9364-42D7-BBDD-950BA3F578E9}" destId="{3D678EBA-E9E0-440D-A6CC-96E736EC3B70}" srcOrd="1" destOrd="0" presId="urn:microsoft.com/office/officeart/2011/layout/CircleProcess"/>
    <dgm:cxn modelId="{4B12CD59-FA1B-4582-97A5-4CCD166C0FF6}" type="presOf" srcId="{1F4649A9-9364-42D7-BBDD-950BA3F578E9}" destId="{3E9F3CB1-981C-4457-B05C-E19B0C3EFB5D}" srcOrd="0" destOrd="0" presId="urn:microsoft.com/office/officeart/2011/layout/CircleProcess"/>
    <dgm:cxn modelId="{587DB298-8EFE-49A8-9541-0FCDD70DCE60}" srcId="{F18FCE4C-4CA5-442A-84FF-9E36D948E97E}" destId="{3284E826-3036-4CE5-B572-52E83A27EE12}" srcOrd="1" destOrd="0" parTransId="{987AE3CA-C5BA-4569-AFA4-63A3E615F913}" sibTransId="{4F2D1DEB-8C0E-4AE8-8E1C-1C9F1D4C4C23}"/>
    <dgm:cxn modelId="{498BECF1-6B43-4B9B-AB34-D50A63EB4D32}" srcId="{F18FCE4C-4CA5-442A-84FF-9E36D948E97E}" destId="{1F4649A9-9364-42D7-BBDD-950BA3F578E9}" srcOrd="2" destOrd="0" parTransId="{73CB25E1-3467-4BC2-B446-0DBC3A495953}" sibTransId="{DEA8A093-0608-49FC-9371-D7DC6A92F462}"/>
    <dgm:cxn modelId="{50DE60F9-ECC3-43E0-83C2-A8D3A123FD44}" type="presOf" srcId="{1E6CC0B5-52B7-42A6-8BE4-E1B790E852A5}" destId="{A9984381-745B-4C70-80E4-750B86E20BB5}" srcOrd="0" destOrd="0" presId="urn:microsoft.com/office/officeart/2011/layout/CircleProcess"/>
    <dgm:cxn modelId="{4FD7088F-29EC-42B8-9C0A-396AF4669BE1}" type="presParOf" srcId="{9D666371-D1C5-496D-8497-A35516867B52}" destId="{8B9F3063-F933-4913-AAB3-16D80AF382EB}" srcOrd="0" destOrd="0" presId="urn:microsoft.com/office/officeart/2011/layout/CircleProcess"/>
    <dgm:cxn modelId="{62C132E5-6C8E-44B9-B8BB-61CE98D51EB7}" type="presParOf" srcId="{8B9F3063-F933-4913-AAB3-16D80AF382EB}" destId="{D5D9070F-CE62-463F-9FAB-689D565C6F68}" srcOrd="0" destOrd="0" presId="urn:microsoft.com/office/officeart/2011/layout/CircleProcess"/>
    <dgm:cxn modelId="{195DCF7A-2B13-414F-A34A-1EEFA4237FC6}" type="presParOf" srcId="{9D666371-D1C5-496D-8497-A35516867B52}" destId="{ECF69DAF-BFE6-455D-940A-7DBC86C98F4F}" srcOrd="1" destOrd="0" presId="urn:microsoft.com/office/officeart/2011/layout/CircleProcess"/>
    <dgm:cxn modelId="{D97BF57D-D179-4E9B-86B4-646F8621ABFB}" type="presParOf" srcId="{ECF69DAF-BFE6-455D-940A-7DBC86C98F4F}" destId="{3E9F3CB1-981C-4457-B05C-E19B0C3EFB5D}" srcOrd="0" destOrd="0" presId="urn:microsoft.com/office/officeart/2011/layout/CircleProcess"/>
    <dgm:cxn modelId="{72A26E0B-E8CB-4735-A89E-7B25F2163CAF}" type="presParOf" srcId="{9D666371-D1C5-496D-8497-A35516867B52}" destId="{3D678EBA-E9E0-440D-A6CC-96E736EC3B70}" srcOrd="2" destOrd="0" presId="urn:microsoft.com/office/officeart/2011/layout/CircleProcess"/>
    <dgm:cxn modelId="{3A3F516B-017A-4695-A0FF-58BD32D5E2C3}" type="presParOf" srcId="{9D666371-D1C5-496D-8497-A35516867B52}" destId="{26AC99F3-7236-444A-90DC-A3ACFEB71D9F}" srcOrd="3" destOrd="0" presId="urn:microsoft.com/office/officeart/2011/layout/CircleProcess"/>
    <dgm:cxn modelId="{09F9CD6C-016B-4716-9236-F8653A579DF2}" type="presParOf" srcId="{26AC99F3-7236-444A-90DC-A3ACFEB71D9F}" destId="{B8963A13-F11C-4CD8-BB46-F6F2BBF72520}" srcOrd="0" destOrd="0" presId="urn:microsoft.com/office/officeart/2011/layout/CircleProcess"/>
    <dgm:cxn modelId="{EBD9F68A-B995-42A7-B485-F407A1BC5391}" type="presParOf" srcId="{9D666371-D1C5-496D-8497-A35516867B52}" destId="{85B0E762-3A8F-4CC2-82BD-5B8E9FBB17D4}" srcOrd="4" destOrd="0" presId="urn:microsoft.com/office/officeart/2011/layout/CircleProcess"/>
    <dgm:cxn modelId="{96BF06BC-C8D4-4EC1-A4AC-BF63D10F2DC3}" type="presParOf" srcId="{85B0E762-3A8F-4CC2-82BD-5B8E9FBB17D4}" destId="{5BAB8A5F-BFDB-42DF-A5E6-51A3A368AF8E}" srcOrd="0" destOrd="0" presId="urn:microsoft.com/office/officeart/2011/layout/CircleProcess"/>
    <dgm:cxn modelId="{8151ADFA-1F40-4679-93E1-4DE186D2F006}" type="presParOf" srcId="{9D666371-D1C5-496D-8497-A35516867B52}" destId="{1FBB5265-CD89-46D2-83F0-4AEC34F74D0D}" srcOrd="5" destOrd="0" presId="urn:microsoft.com/office/officeart/2011/layout/CircleProcess"/>
    <dgm:cxn modelId="{5B75BDAC-204D-480D-BF2B-0E66E6A9CA05}" type="presParOf" srcId="{9D666371-D1C5-496D-8497-A35516867B52}" destId="{3BED5EA8-515F-44FA-9F0B-B77CC405A97F}" srcOrd="6" destOrd="0" presId="urn:microsoft.com/office/officeart/2011/layout/CircleProcess"/>
    <dgm:cxn modelId="{912039E7-BB54-4C4B-95CF-0CCDBED6CA51}" type="presParOf" srcId="{3BED5EA8-515F-44FA-9F0B-B77CC405A97F}" destId="{FBDD8539-AE2B-4439-A7FF-A38E0552F585}" srcOrd="0" destOrd="0" presId="urn:microsoft.com/office/officeart/2011/layout/CircleProcess"/>
    <dgm:cxn modelId="{6D24E322-59B0-41B3-9745-7EF0A488FFCF}" type="presParOf" srcId="{9D666371-D1C5-496D-8497-A35516867B52}" destId="{A37C0934-65F5-4A4F-AC46-93D73849AAE5}" srcOrd="7" destOrd="0" presId="urn:microsoft.com/office/officeart/2011/layout/CircleProcess"/>
    <dgm:cxn modelId="{4ECC3E59-CE80-4AA3-86BF-42AF1B63823D}" type="presParOf" srcId="{A37C0934-65F5-4A4F-AC46-93D73849AAE5}" destId="{A9984381-745B-4C70-80E4-750B86E20BB5}" srcOrd="0" destOrd="0" presId="urn:microsoft.com/office/officeart/2011/layout/CircleProcess"/>
    <dgm:cxn modelId="{A4546317-0B70-4A28-838F-85C82338C25A}" type="presParOf" srcId="{9D666371-D1C5-496D-8497-A35516867B52}" destId="{D16BD305-25BB-4F38-9AFF-6F509622C0A5}"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F47E6F-6AA1-4873-9EA0-3712819CE5C0}"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04511121-F4C7-46C1-B435-AEBED49DA51A}">
      <dgm:prSet phldrT="[Text]"/>
      <dgm:spPr/>
      <dgm:t>
        <a:bodyPr/>
        <a:lstStyle/>
        <a:p>
          <a:r>
            <a:rPr lang="en-US" b="1" dirty="0">
              <a:solidFill>
                <a:schemeClr val="accent6"/>
              </a:solidFill>
            </a:rPr>
            <a:t>Serialization</a:t>
          </a:r>
        </a:p>
      </dgm:t>
    </dgm:pt>
    <dgm:pt modelId="{8E106901-BD99-4382-B3C5-85B721141DB9}" type="parTrans" cxnId="{E85481EF-7F54-44F4-9730-5B520F400EE3}">
      <dgm:prSet/>
      <dgm:spPr/>
      <dgm:t>
        <a:bodyPr/>
        <a:lstStyle/>
        <a:p>
          <a:endParaRPr lang="en-US"/>
        </a:p>
      </dgm:t>
    </dgm:pt>
    <dgm:pt modelId="{936F3C72-6667-47A0-9BC5-DA2D236F5424}" type="sibTrans" cxnId="{E85481EF-7F54-44F4-9730-5B520F400EE3}">
      <dgm:prSet/>
      <dgm:spPr/>
      <dgm:t>
        <a:bodyPr/>
        <a:lstStyle/>
        <a:p>
          <a:endParaRPr lang="en-US"/>
        </a:p>
      </dgm:t>
    </dgm:pt>
    <dgm:pt modelId="{3173348C-B49E-47F1-8B74-714D90F41203}">
      <dgm:prSet phldrT="[Text]"/>
      <dgm:spPr/>
      <dgm:t>
        <a:bodyPr/>
        <a:lstStyle/>
        <a:p>
          <a:r>
            <a:rPr lang="en-US" b="1" dirty="0">
              <a:solidFill>
                <a:srgbClr val="FFFF00"/>
              </a:solidFill>
            </a:rPr>
            <a:t>Deserialization</a:t>
          </a:r>
        </a:p>
      </dgm:t>
    </dgm:pt>
    <dgm:pt modelId="{BBCE58D6-BA51-4C90-84AE-5C9D711E45D2}" type="parTrans" cxnId="{77355573-A4F4-4DF9-B3A3-EAA5B1EEF59A}">
      <dgm:prSet/>
      <dgm:spPr/>
      <dgm:t>
        <a:bodyPr/>
        <a:lstStyle/>
        <a:p>
          <a:endParaRPr lang="en-US"/>
        </a:p>
      </dgm:t>
    </dgm:pt>
    <dgm:pt modelId="{3ABC2035-2C1C-4E1F-A65C-1F5497721C90}" type="sibTrans" cxnId="{77355573-A4F4-4DF9-B3A3-EAA5B1EEF59A}">
      <dgm:prSet/>
      <dgm:spPr/>
      <dgm:t>
        <a:bodyPr/>
        <a:lstStyle/>
        <a:p>
          <a:endParaRPr lang="en-US"/>
        </a:p>
      </dgm:t>
    </dgm:pt>
    <dgm:pt modelId="{66F0EF13-8229-4D57-B0FE-43F9D5006E7B}" type="pres">
      <dgm:prSet presAssocID="{A0F47E6F-6AA1-4873-9EA0-3712819CE5C0}" presName="compositeShape" presStyleCnt="0">
        <dgm:presLayoutVars>
          <dgm:chMax val="2"/>
          <dgm:dir/>
          <dgm:resizeHandles val="exact"/>
        </dgm:presLayoutVars>
      </dgm:prSet>
      <dgm:spPr/>
    </dgm:pt>
    <dgm:pt modelId="{C788B5B0-8EB3-4889-9B11-C8C78D3089D5}" type="pres">
      <dgm:prSet presAssocID="{A0F47E6F-6AA1-4873-9EA0-3712819CE5C0}" presName="ribbon" presStyleLbl="node1" presStyleIdx="0" presStyleCnt="1" custLinFactNeighborY="2181"/>
      <dgm:spPr/>
    </dgm:pt>
    <dgm:pt modelId="{0D4890FD-66EC-4C0C-B740-6E440506AF44}" type="pres">
      <dgm:prSet presAssocID="{A0F47E6F-6AA1-4873-9EA0-3712819CE5C0}" presName="leftArrowText" presStyleLbl="node1" presStyleIdx="0" presStyleCnt="1">
        <dgm:presLayoutVars>
          <dgm:chMax val="0"/>
          <dgm:bulletEnabled val="1"/>
        </dgm:presLayoutVars>
      </dgm:prSet>
      <dgm:spPr/>
    </dgm:pt>
    <dgm:pt modelId="{69C64562-EE5B-4A0D-94EE-0B09354008C4}" type="pres">
      <dgm:prSet presAssocID="{A0F47E6F-6AA1-4873-9EA0-3712819CE5C0}" presName="rightArrowText" presStyleLbl="node1" presStyleIdx="0" presStyleCnt="1">
        <dgm:presLayoutVars>
          <dgm:chMax val="0"/>
          <dgm:bulletEnabled val="1"/>
        </dgm:presLayoutVars>
      </dgm:prSet>
      <dgm:spPr/>
    </dgm:pt>
  </dgm:ptLst>
  <dgm:cxnLst>
    <dgm:cxn modelId="{2A23D61D-91E3-47D1-9BFD-6C9DB72F6485}" type="presOf" srcId="{3173348C-B49E-47F1-8B74-714D90F41203}" destId="{69C64562-EE5B-4A0D-94EE-0B09354008C4}" srcOrd="0" destOrd="0" presId="urn:microsoft.com/office/officeart/2005/8/layout/arrow6"/>
    <dgm:cxn modelId="{06FC0864-B005-47BA-A5F0-731EC27F6F2C}" type="presOf" srcId="{04511121-F4C7-46C1-B435-AEBED49DA51A}" destId="{0D4890FD-66EC-4C0C-B740-6E440506AF44}" srcOrd="0" destOrd="0" presId="urn:microsoft.com/office/officeart/2005/8/layout/arrow6"/>
    <dgm:cxn modelId="{77355573-A4F4-4DF9-B3A3-EAA5B1EEF59A}" srcId="{A0F47E6F-6AA1-4873-9EA0-3712819CE5C0}" destId="{3173348C-B49E-47F1-8B74-714D90F41203}" srcOrd="1" destOrd="0" parTransId="{BBCE58D6-BA51-4C90-84AE-5C9D711E45D2}" sibTransId="{3ABC2035-2C1C-4E1F-A65C-1F5497721C90}"/>
    <dgm:cxn modelId="{5E90B877-F50D-4C62-ADA2-B9554733F8E7}" type="presOf" srcId="{A0F47E6F-6AA1-4873-9EA0-3712819CE5C0}" destId="{66F0EF13-8229-4D57-B0FE-43F9D5006E7B}" srcOrd="0" destOrd="0" presId="urn:microsoft.com/office/officeart/2005/8/layout/arrow6"/>
    <dgm:cxn modelId="{E85481EF-7F54-44F4-9730-5B520F400EE3}" srcId="{A0F47E6F-6AA1-4873-9EA0-3712819CE5C0}" destId="{04511121-F4C7-46C1-B435-AEBED49DA51A}" srcOrd="0" destOrd="0" parTransId="{8E106901-BD99-4382-B3C5-85B721141DB9}" sibTransId="{936F3C72-6667-47A0-9BC5-DA2D236F5424}"/>
    <dgm:cxn modelId="{57807B76-074B-4895-83D5-B9C6A507EC08}" type="presParOf" srcId="{66F0EF13-8229-4D57-B0FE-43F9D5006E7B}" destId="{C788B5B0-8EB3-4889-9B11-C8C78D3089D5}" srcOrd="0" destOrd="0" presId="urn:microsoft.com/office/officeart/2005/8/layout/arrow6"/>
    <dgm:cxn modelId="{ECBA0C19-A82C-4474-B60C-168FF56492B2}" type="presParOf" srcId="{66F0EF13-8229-4D57-B0FE-43F9D5006E7B}" destId="{0D4890FD-66EC-4C0C-B740-6E440506AF44}" srcOrd="1" destOrd="0" presId="urn:microsoft.com/office/officeart/2005/8/layout/arrow6"/>
    <dgm:cxn modelId="{85100DF6-2FCD-4ACB-ADD5-D8BF8B30B20C}" type="presParOf" srcId="{66F0EF13-8229-4D57-B0FE-43F9D5006E7B}" destId="{69C64562-EE5B-4A0D-94EE-0B09354008C4}"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D9070F-CE62-463F-9FAB-689D565C6F68}">
      <dsp:nvSpPr>
        <dsp:cNvPr id="0" name=""/>
        <dsp:cNvSpPr/>
      </dsp:nvSpPr>
      <dsp:spPr>
        <a:xfrm>
          <a:off x="4218889" y="1111814"/>
          <a:ext cx="1840353" cy="1840694"/>
        </a:xfrm>
        <a:prstGeom prst="ellipse">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E9F3CB1-981C-4457-B05C-E19B0C3EFB5D}">
      <dsp:nvSpPr>
        <dsp:cNvPr id="0" name=""/>
        <dsp:cNvSpPr/>
      </dsp:nvSpPr>
      <dsp:spPr>
        <a:xfrm>
          <a:off x="4279994" y="1173181"/>
          <a:ext cx="1718142" cy="1717959"/>
        </a:xfrm>
        <a:prstGeom prst="ellipse">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dirty="0"/>
            <a:t>Close</a:t>
          </a:r>
        </a:p>
      </dsp:txBody>
      <dsp:txXfrm>
        <a:off x="4525614" y="1418650"/>
        <a:ext cx="1226902" cy="1227021"/>
      </dsp:txXfrm>
    </dsp:sp>
    <dsp:sp modelId="{B8963A13-F11C-4CD8-BB46-F6F2BBF72520}">
      <dsp:nvSpPr>
        <dsp:cNvPr id="0" name=""/>
        <dsp:cNvSpPr/>
      </dsp:nvSpPr>
      <dsp:spPr>
        <a:xfrm rot="2700000">
          <a:off x="2319047" y="1114039"/>
          <a:ext cx="1835921" cy="1835921"/>
        </a:xfrm>
        <a:prstGeom prst="teardrop">
          <a:avLst>
            <a:gd name="adj" fmla="val 100000"/>
          </a:avLst>
        </a:prstGeom>
        <a:solidFill>
          <a:schemeClr val="accent3">
            <a:hueOff val="-488822"/>
            <a:satOff val="11891"/>
            <a:lumOff val="19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BAB8A5F-BFDB-42DF-A5E6-51A3A368AF8E}">
      <dsp:nvSpPr>
        <dsp:cNvPr id="0" name=""/>
        <dsp:cNvSpPr/>
      </dsp:nvSpPr>
      <dsp:spPr>
        <a:xfrm>
          <a:off x="2377936" y="1173181"/>
          <a:ext cx="1718142" cy="1717959"/>
        </a:xfrm>
        <a:prstGeom prst="ellipse">
          <a:avLst/>
        </a:prstGeom>
        <a:solidFill>
          <a:schemeClr val="lt1">
            <a:alpha val="90000"/>
            <a:hueOff val="0"/>
            <a:satOff val="0"/>
            <a:lumOff val="0"/>
            <a:alphaOff val="0"/>
          </a:schemeClr>
        </a:solidFill>
        <a:ln w="25400" cap="flat" cmpd="sng" algn="ctr">
          <a:solidFill>
            <a:schemeClr val="accent3">
              <a:hueOff val="-488822"/>
              <a:satOff val="11891"/>
              <a:lumOff val="1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dirty="0"/>
            <a:t>Read</a:t>
          </a:r>
        </a:p>
      </dsp:txBody>
      <dsp:txXfrm>
        <a:off x="2623556" y="1418650"/>
        <a:ext cx="1226902" cy="1227021"/>
      </dsp:txXfrm>
    </dsp:sp>
    <dsp:sp modelId="{FBDD8539-AE2B-4439-A7FF-A38E0552F585}">
      <dsp:nvSpPr>
        <dsp:cNvPr id="0" name=""/>
        <dsp:cNvSpPr/>
      </dsp:nvSpPr>
      <dsp:spPr>
        <a:xfrm rot="2700000">
          <a:off x="416988" y="1114039"/>
          <a:ext cx="1835921" cy="1835921"/>
        </a:xfrm>
        <a:prstGeom prst="teardrop">
          <a:avLst>
            <a:gd name="adj" fmla="val 100000"/>
          </a:avLst>
        </a:prstGeom>
        <a:solidFill>
          <a:schemeClr val="accent3">
            <a:hueOff val="-977644"/>
            <a:satOff val="23781"/>
            <a:lumOff val="39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984381-745B-4C70-80E4-750B86E20BB5}">
      <dsp:nvSpPr>
        <dsp:cNvPr id="0" name=""/>
        <dsp:cNvSpPr/>
      </dsp:nvSpPr>
      <dsp:spPr>
        <a:xfrm>
          <a:off x="475877" y="1173181"/>
          <a:ext cx="1718142" cy="1717959"/>
        </a:xfrm>
        <a:prstGeom prst="ellipse">
          <a:avLst/>
        </a:prstGeom>
        <a:solidFill>
          <a:schemeClr val="lt1">
            <a:alpha val="90000"/>
            <a:hueOff val="0"/>
            <a:satOff val="0"/>
            <a:lumOff val="0"/>
            <a:alphaOff val="0"/>
          </a:schemeClr>
        </a:solidFill>
        <a:ln w="25400" cap="flat" cmpd="sng" algn="ctr">
          <a:solidFill>
            <a:schemeClr val="accent3">
              <a:hueOff val="-977644"/>
              <a:satOff val="23781"/>
              <a:lumOff val="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dirty="0"/>
            <a:t>Open</a:t>
          </a:r>
        </a:p>
      </dsp:txBody>
      <dsp:txXfrm>
        <a:off x="721498" y="1418650"/>
        <a:ext cx="1226902" cy="12270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8B5B0-8EB3-4889-9B11-C8C78D3089D5}">
      <dsp:nvSpPr>
        <dsp:cNvPr id="0" name=""/>
        <dsp:cNvSpPr/>
      </dsp:nvSpPr>
      <dsp:spPr>
        <a:xfrm>
          <a:off x="0" y="704026"/>
          <a:ext cx="6942707" cy="2777082"/>
        </a:xfrm>
        <a:prstGeom prst="leftRightRibb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4890FD-66EC-4C0C-B740-6E440506AF44}">
      <dsp:nvSpPr>
        <dsp:cNvPr id="0" name=""/>
        <dsp:cNvSpPr/>
      </dsp:nvSpPr>
      <dsp:spPr>
        <a:xfrm>
          <a:off x="833124" y="1129448"/>
          <a:ext cx="2291093" cy="136077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06680" rIns="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accent6"/>
              </a:solidFill>
            </a:rPr>
            <a:t>Serialization</a:t>
          </a:r>
        </a:p>
      </dsp:txBody>
      <dsp:txXfrm>
        <a:off x="833124" y="1129448"/>
        <a:ext cx="2291093" cy="1360770"/>
      </dsp:txXfrm>
    </dsp:sp>
    <dsp:sp modelId="{69C64562-EE5B-4A0D-94EE-0B09354008C4}">
      <dsp:nvSpPr>
        <dsp:cNvPr id="0" name=""/>
        <dsp:cNvSpPr/>
      </dsp:nvSpPr>
      <dsp:spPr>
        <a:xfrm>
          <a:off x="3471353" y="1573781"/>
          <a:ext cx="2707655" cy="136077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06680" rIns="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rgbClr val="FFFF00"/>
              </a:solidFill>
            </a:rPr>
            <a:t>Deserialization</a:t>
          </a:r>
        </a:p>
      </dsp:txBody>
      <dsp:txXfrm>
        <a:off x="3471353" y="1573781"/>
        <a:ext cx="2707655" cy="1360770"/>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51149866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9692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sz="1100" b="0" i="0" u="none" strike="noStrike" cap="none" dirty="0">
              <a:solidFill>
                <a:srgbClr val="000000"/>
              </a:solidFill>
              <a:effectLst/>
              <a:latin typeface="Arial"/>
              <a:cs typeface="Arial"/>
              <a:sym typeface="Arial"/>
            </a:endParaRPr>
          </a:p>
        </p:txBody>
      </p:sp>
    </p:spTree>
    <p:extLst>
      <p:ext uri="{BB962C8B-B14F-4D97-AF65-F5344CB8AC3E}">
        <p14:creationId xmlns:p14="http://schemas.microsoft.com/office/powerpoint/2010/main" val="21183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Notes</a:t>
            </a:r>
          </a:p>
          <a:p>
            <a:r>
              <a:rPr lang="en-US" dirty="0"/>
              <a:t>Using</a:t>
            </a:r>
            <a:r>
              <a:rPr lang="en-US" baseline="0" dirty="0"/>
              <a:t> </a:t>
            </a:r>
            <a:r>
              <a:rPr lang="en-US" baseline="0" dirty="0" err="1"/>
              <a:t>quotechar</a:t>
            </a:r>
            <a:r>
              <a:rPr lang="en-US" baseline="0" dirty="0"/>
              <a:t>=‘”’ ----- will use “ and “ for field that contains delimiter , ---- as shown in ‘Accounting, finance’</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1" i="0" u="none" strike="noStrike" cap="none" dirty="0">
                <a:solidFill>
                  <a:srgbClr val="000000"/>
                </a:solidFill>
                <a:effectLst/>
                <a:latin typeface="Arial"/>
                <a:ea typeface="Arial"/>
                <a:cs typeface="Arial"/>
                <a:sym typeface="Arial"/>
              </a:rPr>
              <a:t>w ---- mode is write (will create file if is not exists) and overwrite on file (delete all data in file and write the new data) if the file exists )</a:t>
            </a:r>
          </a:p>
          <a:p>
            <a:r>
              <a:rPr lang="en-GB" dirty="0"/>
              <a:t>a ----- mode is append</a:t>
            </a:r>
          </a:p>
          <a:p>
            <a:endParaRPr lang="ar-EG" dirty="0"/>
          </a:p>
        </p:txBody>
      </p:sp>
    </p:spTree>
    <p:extLst>
      <p:ext uri="{BB962C8B-B14F-4D97-AF65-F5344CB8AC3E}">
        <p14:creationId xmlns:p14="http://schemas.microsoft.com/office/powerpoint/2010/main" val="2987778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Unlike </a:t>
            </a:r>
            <a:r>
              <a:rPr lang="en-US" dirty="0" err="1"/>
              <a:t>DictReader</a:t>
            </a:r>
            <a:r>
              <a:rPr lang="en-US" sz="1100" b="0" i="0" u="none" strike="noStrike" cap="none" dirty="0">
                <a:solidFill>
                  <a:srgbClr val="000000"/>
                </a:solidFill>
                <a:effectLst/>
                <a:latin typeface="Arial"/>
                <a:ea typeface="Arial"/>
                <a:cs typeface="Arial"/>
                <a:sym typeface="Arial"/>
              </a:rPr>
              <a:t>, the </a:t>
            </a:r>
            <a:r>
              <a:rPr lang="en-US" dirty="0"/>
              <a:t>fieldnames</a:t>
            </a:r>
            <a:r>
              <a:rPr lang="en-US" sz="1100" b="0" i="0" u="none" strike="noStrike" cap="none" dirty="0">
                <a:solidFill>
                  <a:srgbClr val="000000"/>
                </a:solidFill>
                <a:effectLst/>
                <a:latin typeface="Arial"/>
                <a:ea typeface="Arial"/>
                <a:cs typeface="Arial"/>
                <a:sym typeface="Arial"/>
              </a:rPr>
              <a:t> parameter is required when writing a dictionary. </a:t>
            </a:r>
          </a:p>
          <a:p>
            <a:r>
              <a:rPr lang="en-US" sz="1100" b="0" i="0" u="none" strike="noStrike" cap="none" dirty="0">
                <a:solidFill>
                  <a:srgbClr val="000000"/>
                </a:solidFill>
                <a:effectLst/>
                <a:latin typeface="Arial"/>
                <a:ea typeface="Arial"/>
                <a:cs typeface="Arial"/>
                <a:sym typeface="Arial"/>
              </a:rPr>
              <a:t>This makes sense, when you think about it: without a list of </a:t>
            </a:r>
            <a:r>
              <a:rPr lang="en-US" dirty="0"/>
              <a:t>fieldnames</a:t>
            </a:r>
            <a:r>
              <a:rPr lang="en-US" sz="1100" b="0" i="0" u="none" strike="noStrike" cap="none" dirty="0">
                <a:solidFill>
                  <a:srgbClr val="000000"/>
                </a:solidFill>
                <a:effectLst/>
                <a:latin typeface="Arial"/>
                <a:ea typeface="Arial"/>
                <a:cs typeface="Arial"/>
                <a:sym typeface="Arial"/>
              </a:rPr>
              <a:t>, the </a:t>
            </a:r>
            <a:r>
              <a:rPr lang="en-US" dirty="0" err="1"/>
              <a:t>DictWriter</a:t>
            </a:r>
            <a:r>
              <a:rPr lang="en-US" sz="1100" b="0" i="0" u="none" strike="noStrike" cap="none" dirty="0">
                <a:solidFill>
                  <a:srgbClr val="000000"/>
                </a:solidFill>
                <a:effectLst/>
                <a:latin typeface="Arial"/>
                <a:ea typeface="Arial"/>
                <a:cs typeface="Arial"/>
                <a:sym typeface="Arial"/>
              </a:rPr>
              <a:t> can’t know which keys to use to retrieve values from your dictionaries. It also uses the keys in </a:t>
            </a:r>
            <a:r>
              <a:rPr lang="en-US" dirty="0"/>
              <a:t>fieldnames</a:t>
            </a:r>
            <a:r>
              <a:rPr lang="en-US" sz="1100" b="0" i="0" u="none" strike="noStrike" cap="none" dirty="0">
                <a:solidFill>
                  <a:srgbClr val="000000"/>
                </a:solidFill>
                <a:effectLst/>
                <a:latin typeface="Arial"/>
                <a:ea typeface="Arial"/>
                <a:cs typeface="Arial"/>
                <a:sym typeface="Arial"/>
              </a:rPr>
              <a:t> to write out the first row as column names.</a:t>
            </a:r>
          </a:p>
          <a:p>
            <a:pPr marL="139700" indent="0">
              <a:buNone/>
            </a:pPr>
            <a:endParaRPr lang="ar-EG" dirty="0"/>
          </a:p>
        </p:txBody>
      </p:sp>
    </p:spTree>
    <p:extLst>
      <p:ext uri="{BB962C8B-B14F-4D97-AF65-F5344CB8AC3E}">
        <p14:creationId xmlns:p14="http://schemas.microsoft.com/office/powerpoint/2010/main" val="33313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First, pandas recognized that the first line of the CSV contained column names, and used them automatically. I call this Goodness.</a:t>
            </a:r>
          </a:p>
          <a:p>
            <a:r>
              <a:rPr lang="en-US" sz="1100" b="0" i="0" u="none" strike="noStrike" cap="none" dirty="0">
                <a:solidFill>
                  <a:srgbClr val="000000"/>
                </a:solidFill>
                <a:effectLst/>
                <a:latin typeface="Arial"/>
                <a:ea typeface="Arial"/>
                <a:cs typeface="Arial"/>
                <a:sym typeface="Arial"/>
              </a:rPr>
              <a:t>However, pandas is also using zero-based integer indices in the </a:t>
            </a:r>
            <a:r>
              <a:rPr lang="en-US" sz="1100" b="0" i="0" u="none" strike="noStrike" cap="none" dirty="0" err="1">
                <a:solidFill>
                  <a:srgbClr val="000000"/>
                </a:solidFill>
                <a:effectLst/>
                <a:latin typeface="Arial"/>
                <a:ea typeface="Arial"/>
                <a:cs typeface="Arial"/>
                <a:sym typeface="Arial"/>
              </a:rPr>
              <a:t>DataFrame</a:t>
            </a:r>
            <a:r>
              <a:rPr lang="en-US" sz="1100" b="0" i="0" u="none" strike="noStrike" cap="none" dirty="0">
                <a:solidFill>
                  <a:srgbClr val="000000"/>
                </a:solidFill>
                <a:effectLst/>
                <a:latin typeface="Arial"/>
                <a:ea typeface="Arial"/>
                <a:cs typeface="Arial"/>
                <a:sym typeface="Arial"/>
              </a:rPr>
              <a:t>. That’s because we didn’t tell it what our index should be.</a:t>
            </a:r>
          </a:p>
          <a:p>
            <a:r>
              <a:rPr lang="en-US" sz="1100" b="0" i="0" u="none" strike="noStrike" cap="none" dirty="0">
                <a:solidFill>
                  <a:srgbClr val="000000"/>
                </a:solidFill>
                <a:effectLst/>
                <a:latin typeface="Arial"/>
                <a:ea typeface="Arial"/>
                <a:cs typeface="Arial"/>
                <a:sym typeface="Arial"/>
              </a:rPr>
              <a:t>Further, if you look at the data types of our columns , you’ll see pandas has properly converted the Salary and Sick Days remaining columns to numbers, but the Hire Date column is still a String. This is easily confirmed in interactive mode</a:t>
            </a:r>
            <a:br>
              <a:rPr lang="en-US" sz="1100" b="0" i="0" u="none" strike="noStrike" cap="none" dirty="0">
                <a:solidFill>
                  <a:srgbClr val="000000"/>
                </a:solidFill>
                <a:effectLst/>
                <a:latin typeface="Arial"/>
                <a:ea typeface="Arial"/>
                <a:cs typeface="Arial"/>
                <a:sym typeface="Arial"/>
              </a:rPr>
            </a:br>
            <a:endParaRPr lang="ar-EG" dirty="0"/>
          </a:p>
        </p:txBody>
      </p:sp>
    </p:spTree>
    <p:extLst>
      <p:ext uri="{BB962C8B-B14F-4D97-AF65-F5344CB8AC3E}">
        <p14:creationId xmlns:p14="http://schemas.microsoft.com/office/powerpoint/2010/main" val="472841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You can also use this if you want to override the column names provided in the first line. In this case, you must also tell </a:t>
            </a:r>
            <a:r>
              <a:rPr lang="en-US" dirty="0" err="1"/>
              <a:t>pandas.read_csv</a:t>
            </a:r>
            <a:r>
              <a:rPr lang="en-US" dirty="0"/>
              <a:t>() to ignore existing column names using the header=0 optional parameter:</a:t>
            </a:r>
            <a:endParaRPr lang="ar-EG" dirty="0"/>
          </a:p>
          <a:p>
            <a:endParaRPr lang="ar-EG" dirty="0"/>
          </a:p>
        </p:txBody>
      </p:sp>
    </p:spTree>
    <p:extLst>
      <p:ext uri="{BB962C8B-B14F-4D97-AF65-F5344CB8AC3E}">
        <p14:creationId xmlns:p14="http://schemas.microsoft.com/office/powerpoint/2010/main" val="4035760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ar-EG" dirty="0"/>
          </a:p>
        </p:txBody>
      </p:sp>
    </p:spTree>
    <p:extLst>
      <p:ext uri="{BB962C8B-B14F-4D97-AF65-F5344CB8AC3E}">
        <p14:creationId xmlns:p14="http://schemas.microsoft.com/office/powerpoint/2010/main" val="2096505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data </a:t>
            </a:r>
            <a:r>
              <a:rPr lang="en-US" dirty="0" err="1"/>
              <a:t>exchenge</a:t>
            </a:r>
            <a:r>
              <a:rPr lang="en-US" dirty="0"/>
              <a:t> format in JSON</a:t>
            </a:r>
            <a:r>
              <a:rPr lang="en-US" baseline="0" dirty="0"/>
              <a:t> similar to XML</a:t>
            </a:r>
          </a:p>
          <a:p>
            <a:r>
              <a:rPr lang="en-US" baseline="0" dirty="0"/>
              <a:t>In JSON we have curly brackets for open and close the record </a:t>
            </a:r>
          </a:p>
          <a:p>
            <a:r>
              <a:rPr lang="en-US" baseline="0" dirty="0"/>
              <a:t>Also keys or references as name, address and phone</a:t>
            </a:r>
          </a:p>
          <a:p>
            <a:endParaRPr lang="en-US" baseline="0" dirty="0"/>
          </a:p>
          <a:p>
            <a:r>
              <a:rPr lang="en-US" baseline="0" dirty="0"/>
              <a:t>In XML we have tags instead of keys </a:t>
            </a:r>
          </a:p>
          <a:p>
            <a:endParaRPr lang="en-US" baseline="0" dirty="0"/>
          </a:p>
          <a:p>
            <a:r>
              <a:rPr lang="en-US" baseline="0" dirty="0"/>
              <a:t>JSON is a lightweight format compared to XML</a:t>
            </a:r>
          </a:p>
          <a:p>
            <a:endParaRPr lang="en-US" baseline="0" dirty="0"/>
          </a:p>
        </p:txBody>
      </p:sp>
    </p:spTree>
    <p:extLst>
      <p:ext uri="{BB962C8B-B14F-4D97-AF65-F5344CB8AC3E}">
        <p14:creationId xmlns:p14="http://schemas.microsoft.com/office/powerpoint/2010/main" val="3197924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ar-EG" dirty="0"/>
          </a:p>
        </p:txBody>
      </p:sp>
    </p:spTree>
    <p:extLst>
      <p:ext uri="{BB962C8B-B14F-4D97-AF65-F5344CB8AC3E}">
        <p14:creationId xmlns:p14="http://schemas.microsoft.com/office/powerpoint/2010/main" val="1686108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first we must import </a:t>
            </a:r>
            <a:r>
              <a:rPr lang="en-US" dirty="0" err="1"/>
              <a:t>json</a:t>
            </a:r>
            <a:r>
              <a:rPr lang="en-US" dirty="0"/>
              <a:t> module </a:t>
            </a:r>
          </a:p>
          <a:p>
            <a:r>
              <a:rPr lang="en-US" dirty="0"/>
              <a:t>dumps() take dictionary</a:t>
            </a:r>
            <a:r>
              <a:rPr lang="en-US" baseline="0" dirty="0"/>
              <a:t> object as input and dumping it as a string</a:t>
            </a:r>
          </a:p>
          <a:p>
            <a:r>
              <a:rPr lang="en-US" baseline="0" dirty="0"/>
              <a:t>Then we can print the string using print </a:t>
            </a:r>
          </a:p>
          <a:p>
            <a:r>
              <a:rPr lang="en-US" baseline="0" dirty="0"/>
              <a:t>The output of print will be in </a:t>
            </a:r>
            <a:r>
              <a:rPr lang="en-US" baseline="0" dirty="0" err="1"/>
              <a:t>json</a:t>
            </a:r>
            <a:r>
              <a:rPr lang="en-US" baseline="0" dirty="0"/>
              <a:t> format (i.e. keys and values)</a:t>
            </a:r>
          </a:p>
          <a:p>
            <a:endParaRPr lang="ar-EG" dirty="0"/>
          </a:p>
        </p:txBody>
      </p:sp>
    </p:spTree>
    <p:extLst>
      <p:ext uri="{BB962C8B-B14F-4D97-AF65-F5344CB8AC3E}">
        <p14:creationId xmlns:p14="http://schemas.microsoft.com/office/powerpoint/2010/main" val="506227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It is good practice to use the </a:t>
            </a:r>
            <a:r>
              <a:rPr lang="en-US" sz="1100" b="1" i="0" u="none" strike="noStrike" cap="none" dirty="0">
                <a:solidFill>
                  <a:srgbClr val="000000"/>
                </a:solidFill>
                <a:effectLst/>
                <a:latin typeface="Arial"/>
                <a:ea typeface="Arial"/>
                <a:cs typeface="Arial"/>
                <a:sym typeface="Arial"/>
              </a:rPr>
              <a:t>'with'</a:t>
            </a:r>
            <a:r>
              <a:rPr lang="en-US" sz="1100" b="0" i="0" u="none" strike="noStrike" cap="none" dirty="0">
                <a:solidFill>
                  <a:srgbClr val="000000"/>
                </a:solidFill>
                <a:effectLst/>
                <a:latin typeface="Arial"/>
                <a:ea typeface="Arial"/>
                <a:cs typeface="Arial"/>
                <a:sym typeface="Arial"/>
              </a:rPr>
              <a:t> keyword when dealing with file objects. This has the advantage that the file is properly closed after its suite finishes, even if an exception is raised on the way. It is also much shorter than writing equivalent try-finally blocks.</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data appear in txt file with </a:t>
            </a:r>
            <a:r>
              <a:rPr lang="en-US" sz="1100" b="0" i="0" u="none" strike="noStrike" cap="none" dirty="0" err="1">
                <a:solidFill>
                  <a:srgbClr val="000000"/>
                </a:solidFill>
                <a:effectLst/>
                <a:latin typeface="Arial"/>
                <a:ea typeface="Arial"/>
                <a:cs typeface="Arial"/>
                <a:sym typeface="Arial"/>
              </a:rPr>
              <a:t>json</a:t>
            </a:r>
            <a:r>
              <a:rPr lang="en-US" sz="1100" b="0" i="0" u="none" strike="noStrike" cap="none" dirty="0">
                <a:solidFill>
                  <a:srgbClr val="000000"/>
                </a:solidFill>
                <a:effectLst/>
                <a:latin typeface="Arial"/>
                <a:ea typeface="Arial"/>
                <a:cs typeface="Arial"/>
                <a:sym typeface="Arial"/>
              </a:rPr>
              <a:t> format</a:t>
            </a:r>
          </a:p>
          <a:p>
            <a:endParaRPr lang="en-US"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cs typeface="Arial"/>
              <a:sym typeface="Arial"/>
            </a:endParaRPr>
          </a:p>
          <a:p>
            <a:endParaRPr lang="ar-EG" dirty="0"/>
          </a:p>
        </p:txBody>
      </p:sp>
    </p:spTree>
    <p:extLst>
      <p:ext uri="{BB962C8B-B14F-4D97-AF65-F5344CB8AC3E}">
        <p14:creationId xmlns:p14="http://schemas.microsoft.com/office/powerpoint/2010/main" val="3686058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656637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cs typeface="Arial"/>
                <a:sym typeface="Arial"/>
              </a:rPr>
              <a:t>Here</a:t>
            </a:r>
            <a:r>
              <a:rPr lang="en-US" sz="1100" b="0" i="0" u="none" strike="noStrike" cap="none" baseline="0" dirty="0">
                <a:solidFill>
                  <a:srgbClr val="000000"/>
                </a:solidFill>
                <a:effectLst/>
                <a:latin typeface="Arial"/>
                <a:cs typeface="Arial"/>
                <a:sym typeface="Arial"/>
              </a:rPr>
              <a:t> s is string</a:t>
            </a:r>
          </a:p>
          <a:p>
            <a:r>
              <a:rPr lang="en-US" sz="1100" b="0" i="0" u="none" strike="noStrike" cap="none" baseline="0" dirty="0">
                <a:solidFill>
                  <a:srgbClr val="000000"/>
                </a:solidFill>
                <a:effectLst/>
                <a:latin typeface="Arial"/>
                <a:cs typeface="Arial"/>
                <a:sym typeface="Arial"/>
              </a:rPr>
              <a:t>We read the whole file as an string object</a:t>
            </a:r>
          </a:p>
        </p:txBody>
      </p:sp>
    </p:spTree>
    <p:extLst>
      <p:ext uri="{BB962C8B-B14F-4D97-AF65-F5344CB8AC3E}">
        <p14:creationId xmlns:p14="http://schemas.microsoft.com/office/powerpoint/2010/main" val="1092939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baseline="0" dirty="0">
                <a:solidFill>
                  <a:srgbClr val="000000"/>
                </a:solidFill>
                <a:effectLst/>
                <a:latin typeface="Arial"/>
                <a:cs typeface="Arial"/>
                <a:sym typeface="Arial"/>
              </a:rPr>
              <a:t>We used here loads() and to use it we must import </a:t>
            </a:r>
            <a:r>
              <a:rPr lang="en-US" sz="1100" b="0" i="0" u="none" strike="noStrike" cap="none" baseline="0" dirty="0" err="1">
                <a:solidFill>
                  <a:srgbClr val="000000"/>
                </a:solidFill>
                <a:effectLst/>
                <a:latin typeface="Arial"/>
                <a:cs typeface="Arial"/>
                <a:sym typeface="Arial"/>
              </a:rPr>
              <a:t>json</a:t>
            </a:r>
            <a:endParaRPr lang="en-US" sz="1100" b="0" i="0" u="none" strike="noStrike" cap="none" baseline="0" dirty="0">
              <a:solidFill>
                <a:srgbClr val="000000"/>
              </a:solidFill>
              <a:effectLst/>
              <a:latin typeface="Arial"/>
              <a:cs typeface="Arial"/>
              <a:sym typeface="Arial"/>
            </a:endParaRPr>
          </a:p>
          <a:p>
            <a:r>
              <a:rPr lang="en-US" sz="1100" b="0" i="0" u="none" strike="noStrike" cap="none" baseline="0" dirty="0">
                <a:solidFill>
                  <a:srgbClr val="000000"/>
                </a:solidFill>
                <a:effectLst/>
                <a:latin typeface="Arial"/>
                <a:cs typeface="Arial"/>
                <a:sym typeface="Arial"/>
              </a:rPr>
              <a:t>If we check the type of book here we will find it is a dictionary type.</a:t>
            </a:r>
          </a:p>
          <a:p>
            <a:r>
              <a:rPr lang="en-US" sz="1100" b="0" i="0" u="none" strike="noStrike" cap="none" baseline="0" dirty="0">
                <a:solidFill>
                  <a:srgbClr val="000000"/>
                </a:solidFill>
                <a:effectLst/>
                <a:latin typeface="Arial"/>
                <a:cs typeface="Arial"/>
                <a:sym typeface="Arial"/>
              </a:rPr>
              <a:t>In the pervious slide the type of book (s) was string</a:t>
            </a:r>
          </a:p>
        </p:txBody>
      </p:sp>
    </p:spTree>
    <p:extLst>
      <p:ext uri="{BB962C8B-B14F-4D97-AF65-F5344CB8AC3E}">
        <p14:creationId xmlns:p14="http://schemas.microsoft.com/office/powerpoint/2010/main" val="3375336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100" b="0" i="0" u="none" strike="noStrike" cap="none" baseline="0" dirty="0">
              <a:solidFill>
                <a:srgbClr val="000000"/>
              </a:solidFill>
              <a:effectLst/>
              <a:latin typeface="Arial"/>
              <a:cs typeface="Arial"/>
              <a:sym typeface="Arial"/>
            </a:endParaRPr>
          </a:p>
        </p:txBody>
      </p:sp>
    </p:spTree>
    <p:extLst>
      <p:ext uri="{BB962C8B-B14F-4D97-AF65-F5344CB8AC3E}">
        <p14:creationId xmlns:p14="http://schemas.microsoft.com/office/powerpoint/2010/main" val="1768172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100" b="0" i="0" u="none" strike="noStrike" cap="none" baseline="0" dirty="0">
              <a:solidFill>
                <a:srgbClr val="000000"/>
              </a:solidFill>
              <a:effectLst/>
              <a:latin typeface="Arial"/>
              <a:cs typeface="Arial"/>
              <a:sym typeface="Arial"/>
            </a:endParaRPr>
          </a:p>
        </p:txBody>
      </p:sp>
    </p:spTree>
    <p:extLst>
      <p:ext uri="{BB962C8B-B14F-4D97-AF65-F5344CB8AC3E}">
        <p14:creationId xmlns:p14="http://schemas.microsoft.com/office/powerpoint/2010/main" val="2958331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599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a:buNone/>
            </a:pPr>
            <a:r>
              <a:rPr lang="en-US" dirty="0">
                <a:solidFill>
                  <a:schemeClr val="tx1"/>
                </a:solidFill>
              </a:rPr>
              <a:t>Take care about backslash \ and  slash / in file path</a:t>
            </a:r>
          </a:p>
          <a:p>
            <a:endParaRPr lang="ar-EG" dirty="0"/>
          </a:p>
        </p:txBody>
      </p:sp>
    </p:spTree>
    <p:extLst>
      <p:ext uri="{BB962C8B-B14F-4D97-AF65-F5344CB8AC3E}">
        <p14:creationId xmlns:p14="http://schemas.microsoft.com/office/powerpoint/2010/main" val="1833360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To know the default path of python</a:t>
            </a:r>
          </a:p>
          <a:p>
            <a:pPr marL="139700" indent="0">
              <a:buNone/>
            </a:pPr>
            <a:endParaRPr lang="en-US" dirty="0"/>
          </a:p>
          <a:p>
            <a:pPr marL="139700" indent="0">
              <a:buNone/>
            </a:pPr>
            <a:r>
              <a:rPr lang="en-US" dirty="0"/>
              <a:t>import sys</a:t>
            </a:r>
          </a:p>
          <a:p>
            <a:pPr marL="139700" indent="0">
              <a:buNone/>
            </a:pPr>
            <a:r>
              <a:rPr lang="en-US" dirty="0" err="1"/>
              <a:t>sys.path</a:t>
            </a:r>
            <a:endParaRPr lang="en-US" dirty="0"/>
          </a:p>
          <a:p>
            <a:pPr marL="139700" indent="0">
              <a:buNone/>
            </a:pPr>
            <a:endParaRPr lang="en-US" dirty="0"/>
          </a:p>
          <a:p>
            <a:pPr marL="139700" indent="0">
              <a:buNone/>
            </a:pPr>
            <a:r>
              <a:rPr lang="en-US" dirty="0"/>
              <a:t>The result will be as: </a:t>
            </a:r>
          </a:p>
          <a:p>
            <a:pPr marL="139700" indent="0">
              <a:buNone/>
            </a:pPr>
            <a:endParaRPr lang="en-US" dirty="0"/>
          </a:p>
          <a:p>
            <a:pPr marL="139700" indent="0">
              <a:buNone/>
            </a:pPr>
            <a:r>
              <a:rPr lang="en-GB" dirty="0"/>
              <a:t>['', 'C:\\Users\\</a:t>
            </a:r>
            <a:r>
              <a:rPr lang="en-GB" dirty="0" err="1"/>
              <a:t>ramadan.mohamed</a:t>
            </a:r>
            <a:r>
              <a:rPr lang="en-GB" dirty="0"/>
              <a:t>\\</a:t>
            </a:r>
            <a:r>
              <a:rPr lang="en-GB" dirty="0" err="1"/>
              <a:t>AppData</a:t>
            </a:r>
            <a:r>
              <a:rPr lang="en-GB" dirty="0"/>
              <a:t>\\Local\\Continuum\\anaconda3\\python36.zip', 'C:\\Users\\</a:t>
            </a:r>
            <a:r>
              <a:rPr lang="en-GB" dirty="0" err="1"/>
              <a:t>ramadan.mohamed</a:t>
            </a:r>
            <a:r>
              <a:rPr lang="en-GB" dirty="0"/>
              <a:t>\\</a:t>
            </a:r>
            <a:r>
              <a:rPr lang="en-GB" dirty="0" err="1"/>
              <a:t>AppData</a:t>
            </a:r>
            <a:r>
              <a:rPr lang="en-GB" dirty="0"/>
              <a:t>\\Local\\Continuum\\anaconda3\\DLLs', 'C:\\Users\\</a:t>
            </a:r>
            <a:r>
              <a:rPr lang="en-GB" dirty="0" err="1"/>
              <a:t>ramadan.mohamed</a:t>
            </a:r>
            <a:r>
              <a:rPr lang="en-GB" dirty="0"/>
              <a:t>\\</a:t>
            </a:r>
            <a:r>
              <a:rPr lang="en-GB" dirty="0" err="1"/>
              <a:t>AppData</a:t>
            </a:r>
            <a:r>
              <a:rPr lang="en-GB" dirty="0"/>
              <a:t>\\Local\\Continuum\\anaconda3\\lib', 'C:\\Users\\</a:t>
            </a:r>
            <a:r>
              <a:rPr lang="en-GB" dirty="0" err="1"/>
              <a:t>ramadan.mohamed</a:t>
            </a:r>
            <a:r>
              <a:rPr lang="en-GB" dirty="0"/>
              <a:t>\\</a:t>
            </a:r>
            <a:r>
              <a:rPr lang="en-GB" dirty="0" err="1"/>
              <a:t>AppData</a:t>
            </a:r>
            <a:r>
              <a:rPr lang="en-GB" dirty="0"/>
              <a:t>\\Local\\Continuum\\anaconda3', 'C:\\Users\\</a:t>
            </a:r>
            <a:r>
              <a:rPr lang="en-GB" dirty="0" err="1"/>
              <a:t>ramadan.mohamed</a:t>
            </a:r>
            <a:r>
              <a:rPr lang="en-GB" dirty="0"/>
              <a:t>\\</a:t>
            </a:r>
            <a:r>
              <a:rPr lang="en-GB" dirty="0" err="1"/>
              <a:t>AppData</a:t>
            </a:r>
            <a:r>
              <a:rPr lang="en-GB" dirty="0"/>
              <a:t>\\Local\\Continuum\\anaconda3\\lib\\site-packages', 'C:\\Users\\</a:t>
            </a:r>
            <a:r>
              <a:rPr lang="en-GB" dirty="0" err="1"/>
              <a:t>ramadan.mohamed</a:t>
            </a:r>
            <a:r>
              <a:rPr lang="en-GB" dirty="0"/>
              <a:t>\\</a:t>
            </a:r>
            <a:r>
              <a:rPr lang="en-GB" dirty="0" err="1"/>
              <a:t>AppData</a:t>
            </a:r>
            <a:r>
              <a:rPr lang="en-GB" dirty="0"/>
              <a:t>\\Local\\Continuum\\anaconda3\\lib\\site-packages\\win32', 'C:\\Users\\</a:t>
            </a:r>
            <a:r>
              <a:rPr lang="en-GB" dirty="0" err="1"/>
              <a:t>ramadan.mohamed</a:t>
            </a:r>
            <a:r>
              <a:rPr lang="en-GB" dirty="0"/>
              <a:t>\\</a:t>
            </a:r>
            <a:r>
              <a:rPr lang="en-GB" dirty="0" err="1"/>
              <a:t>AppData</a:t>
            </a:r>
            <a:r>
              <a:rPr lang="en-GB" dirty="0"/>
              <a:t>\\Local\\Continuum\\anaconda3\\lib\\site-packages\\win32\\lib', 'C:\\Users\\</a:t>
            </a:r>
            <a:r>
              <a:rPr lang="en-GB" dirty="0" err="1"/>
              <a:t>ramadan.mohamed</a:t>
            </a:r>
            <a:r>
              <a:rPr lang="en-GB" dirty="0"/>
              <a:t>\\</a:t>
            </a:r>
            <a:r>
              <a:rPr lang="en-GB" dirty="0" err="1"/>
              <a:t>AppData</a:t>
            </a:r>
            <a:r>
              <a:rPr lang="en-GB" dirty="0"/>
              <a:t>\\Local\\Continuum\\anaconda3\\lib\\site-packages\\</a:t>
            </a:r>
            <a:r>
              <a:rPr lang="en-GB" dirty="0" err="1"/>
              <a:t>Pythonwin</a:t>
            </a:r>
            <a:r>
              <a:rPr lang="en-GB" dirty="0"/>
              <a:t>', 'C:\\Users\\</a:t>
            </a:r>
            <a:r>
              <a:rPr lang="en-GB" dirty="0" err="1"/>
              <a:t>ramadan.mohamed</a:t>
            </a:r>
            <a:r>
              <a:rPr lang="en-GB" dirty="0"/>
              <a:t>\\</a:t>
            </a:r>
            <a:r>
              <a:rPr lang="en-GB" dirty="0" err="1"/>
              <a:t>AppData</a:t>
            </a:r>
            <a:r>
              <a:rPr lang="en-GB" dirty="0"/>
              <a:t>\\Local\\Continuum\\anaconda3\\lib\\site-packages\\</a:t>
            </a:r>
            <a:r>
              <a:rPr lang="en-GB" dirty="0" err="1"/>
              <a:t>IPython</a:t>
            </a:r>
            <a:r>
              <a:rPr lang="en-GB" dirty="0"/>
              <a:t>\\extensions', 'C:\\Users\\</a:t>
            </a:r>
            <a:r>
              <a:rPr lang="en-GB" dirty="0" err="1"/>
              <a:t>ramadan.mohamed</a:t>
            </a:r>
            <a:r>
              <a:rPr lang="en-GB" dirty="0"/>
              <a:t>\\.</a:t>
            </a:r>
            <a:r>
              <a:rPr lang="en-GB" dirty="0" err="1"/>
              <a:t>ipython</a:t>
            </a:r>
            <a:r>
              <a:rPr lang="en-GB" dirty="0"/>
              <a:t>']</a:t>
            </a:r>
          </a:p>
          <a:p>
            <a:pPr marL="139700" indent="0">
              <a:buNone/>
            </a:pPr>
            <a:endParaRPr lang="en-GB" dirty="0"/>
          </a:p>
          <a:p>
            <a:pPr marL="139700" indent="0">
              <a:buNone/>
            </a:pPr>
            <a:r>
              <a:rPr lang="en-GB" dirty="0"/>
              <a:t>===================================================</a:t>
            </a:r>
          </a:p>
          <a:p>
            <a:pPr marL="139700" indent="0">
              <a:buNone/>
            </a:pPr>
            <a:endParaRPr lang="en-GB" dirty="0"/>
          </a:p>
          <a:p>
            <a:pPr marL="139700" indent="0">
              <a:buNone/>
            </a:pPr>
            <a:r>
              <a:rPr lang="en-GB" dirty="0"/>
              <a:t>After append the path of mod.py</a:t>
            </a:r>
            <a:r>
              <a:rPr lang="en-GB" baseline="0" dirty="0"/>
              <a:t> file to the sys path</a:t>
            </a:r>
          </a:p>
          <a:p>
            <a:pPr marL="139700" indent="0">
              <a:buNone/>
            </a:pPr>
            <a:endParaRPr lang="en-GB" baseline="0" dirty="0"/>
          </a:p>
          <a:p>
            <a:pPr marL="139700" indent="0">
              <a:buNone/>
            </a:pPr>
            <a:r>
              <a:rPr lang="en-GB" dirty="0" err="1"/>
              <a:t>sys.path.append</a:t>
            </a:r>
            <a:r>
              <a:rPr lang="en-GB" dirty="0"/>
              <a:t>(</a:t>
            </a:r>
            <a:r>
              <a:rPr lang="en-GB" dirty="0" err="1"/>
              <a:t>r'C</a:t>
            </a:r>
            <a:r>
              <a:rPr lang="en-GB" dirty="0"/>
              <a:t>:\Users\</a:t>
            </a:r>
            <a:r>
              <a:rPr lang="en-GB" dirty="0" err="1"/>
              <a:t>ramadan.mohamed</a:t>
            </a:r>
            <a:r>
              <a:rPr lang="en-GB" dirty="0"/>
              <a:t>\Desktop\EPITA\Python\8')</a:t>
            </a:r>
          </a:p>
          <a:p>
            <a:pPr marL="139700" indent="0">
              <a:buNone/>
            </a:pPr>
            <a:r>
              <a:rPr lang="en-GB" dirty="0" err="1"/>
              <a:t>sys.path</a:t>
            </a:r>
            <a:endParaRPr lang="en-GB" dirty="0"/>
          </a:p>
          <a:p>
            <a:pPr marL="139700" indent="0">
              <a:buNone/>
            </a:pPr>
            <a:endParaRPr lang="en-GB" dirty="0"/>
          </a:p>
          <a:p>
            <a:pPr marL="139700" indent="0">
              <a:buNone/>
            </a:pPr>
            <a:r>
              <a:rPr lang="en-GB" dirty="0"/>
              <a:t>The result will be as:</a:t>
            </a:r>
          </a:p>
          <a:p>
            <a:pPr marL="139700" indent="0">
              <a:buNone/>
            </a:pPr>
            <a:endParaRPr lang="en-GB" dirty="0"/>
          </a:p>
          <a:p>
            <a:pPr marL="139700" indent="0">
              <a:buNone/>
            </a:pPr>
            <a:r>
              <a:rPr lang="en-GB" dirty="0"/>
              <a:t>['', 'C:\\Users\\</a:t>
            </a:r>
            <a:r>
              <a:rPr lang="en-GB" dirty="0" err="1"/>
              <a:t>ramadan.mohamed</a:t>
            </a:r>
            <a:r>
              <a:rPr lang="en-GB" dirty="0"/>
              <a:t>\\</a:t>
            </a:r>
            <a:r>
              <a:rPr lang="en-GB" dirty="0" err="1"/>
              <a:t>AppData</a:t>
            </a:r>
            <a:r>
              <a:rPr lang="en-GB" dirty="0"/>
              <a:t>\\Local\\Continuum\\anaconda3\\python36.zip', 'C:\\Users\\</a:t>
            </a:r>
            <a:r>
              <a:rPr lang="en-GB" dirty="0" err="1"/>
              <a:t>ramadan.mohamed</a:t>
            </a:r>
            <a:r>
              <a:rPr lang="en-GB" dirty="0"/>
              <a:t>\\</a:t>
            </a:r>
            <a:r>
              <a:rPr lang="en-GB" dirty="0" err="1"/>
              <a:t>AppData</a:t>
            </a:r>
            <a:r>
              <a:rPr lang="en-GB" dirty="0"/>
              <a:t>\\Local\\Continuum\\anaconda3\\DLLs', 'C:\\Users\\</a:t>
            </a:r>
            <a:r>
              <a:rPr lang="en-GB" dirty="0" err="1"/>
              <a:t>ramadan.mohamed</a:t>
            </a:r>
            <a:r>
              <a:rPr lang="en-GB" dirty="0"/>
              <a:t>\\</a:t>
            </a:r>
            <a:r>
              <a:rPr lang="en-GB" dirty="0" err="1"/>
              <a:t>AppData</a:t>
            </a:r>
            <a:r>
              <a:rPr lang="en-GB" dirty="0"/>
              <a:t>\\Local\\Continuum\\anaconda3\\lib', 'C:\\Users\\</a:t>
            </a:r>
            <a:r>
              <a:rPr lang="en-GB" dirty="0" err="1"/>
              <a:t>ramadan.mohamed</a:t>
            </a:r>
            <a:r>
              <a:rPr lang="en-GB" dirty="0"/>
              <a:t>\\</a:t>
            </a:r>
            <a:r>
              <a:rPr lang="en-GB" dirty="0" err="1"/>
              <a:t>AppData</a:t>
            </a:r>
            <a:r>
              <a:rPr lang="en-GB" dirty="0"/>
              <a:t>\\Local\\Continuum\\anaconda3', 'C:\\Users\\</a:t>
            </a:r>
            <a:r>
              <a:rPr lang="en-GB" dirty="0" err="1"/>
              <a:t>ramadan.mohamed</a:t>
            </a:r>
            <a:r>
              <a:rPr lang="en-GB" dirty="0"/>
              <a:t>\\</a:t>
            </a:r>
            <a:r>
              <a:rPr lang="en-GB" dirty="0" err="1"/>
              <a:t>AppData</a:t>
            </a:r>
            <a:r>
              <a:rPr lang="en-GB" dirty="0"/>
              <a:t>\\Local\\Continuum\\anaconda3\\lib\\site-packages', 'C:\\Users\\</a:t>
            </a:r>
            <a:r>
              <a:rPr lang="en-GB" dirty="0" err="1"/>
              <a:t>ramadan.mohamed</a:t>
            </a:r>
            <a:r>
              <a:rPr lang="en-GB" dirty="0"/>
              <a:t>\\</a:t>
            </a:r>
            <a:r>
              <a:rPr lang="en-GB" dirty="0" err="1"/>
              <a:t>AppData</a:t>
            </a:r>
            <a:r>
              <a:rPr lang="en-GB" dirty="0"/>
              <a:t>\\Local\\Continuum\\anaconda3\\lib\\site-packages\\win32', 'C:\\Users\\</a:t>
            </a:r>
            <a:r>
              <a:rPr lang="en-GB" dirty="0" err="1"/>
              <a:t>ramadan.mohamed</a:t>
            </a:r>
            <a:r>
              <a:rPr lang="en-GB" dirty="0"/>
              <a:t>\\</a:t>
            </a:r>
            <a:r>
              <a:rPr lang="en-GB" dirty="0" err="1"/>
              <a:t>AppData</a:t>
            </a:r>
            <a:r>
              <a:rPr lang="en-GB" dirty="0"/>
              <a:t>\\Local\\Continuum\\anaconda3\\lib\\site-packages\\win32\\lib', 'C:\\Users\\</a:t>
            </a:r>
            <a:r>
              <a:rPr lang="en-GB" dirty="0" err="1"/>
              <a:t>ramadan.mohamed</a:t>
            </a:r>
            <a:r>
              <a:rPr lang="en-GB" dirty="0"/>
              <a:t>\\</a:t>
            </a:r>
            <a:r>
              <a:rPr lang="en-GB" dirty="0" err="1"/>
              <a:t>AppData</a:t>
            </a:r>
            <a:r>
              <a:rPr lang="en-GB" dirty="0"/>
              <a:t>\\Local\\Continuum\\anaconda3\\lib\\site-packages\\</a:t>
            </a:r>
            <a:r>
              <a:rPr lang="en-GB" dirty="0" err="1"/>
              <a:t>Pythonwin</a:t>
            </a:r>
            <a:r>
              <a:rPr lang="en-GB" dirty="0"/>
              <a:t>', 'C:\\Users\\</a:t>
            </a:r>
            <a:r>
              <a:rPr lang="en-GB" dirty="0" err="1"/>
              <a:t>ramadan.mohamed</a:t>
            </a:r>
            <a:r>
              <a:rPr lang="en-GB" dirty="0"/>
              <a:t>\\</a:t>
            </a:r>
            <a:r>
              <a:rPr lang="en-GB" dirty="0" err="1"/>
              <a:t>AppData</a:t>
            </a:r>
            <a:r>
              <a:rPr lang="en-GB" dirty="0"/>
              <a:t>\\Local\\Continuum\\anaconda3\\lib\\site-packages\\</a:t>
            </a:r>
            <a:r>
              <a:rPr lang="en-GB" dirty="0" err="1"/>
              <a:t>IPython</a:t>
            </a:r>
            <a:r>
              <a:rPr lang="en-GB" dirty="0"/>
              <a:t>\\extensions', 'C:\\Users\\</a:t>
            </a:r>
            <a:r>
              <a:rPr lang="en-GB" dirty="0" err="1"/>
              <a:t>ramadan.mohamed</a:t>
            </a:r>
            <a:r>
              <a:rPr lang="en-GB" dirty="0"/>
              <a:t>\\.</a:t>
            </a:r>
            <a:r>
              <a:rPr lang="en-GB" dirty="0" err="1"/>
              <a:t>ipython</a:t>
            </a:r>
            <a:r>
              <a:rPr lang="en-GB" dirty="0"/>
              <a:t>', 'C:\\Users\\</a:t>
            </a:r>
            <a:r>
              <a:rPr lang="en-GB" dirty="0" err="1"/>
              <a:t>ramadan.mohamed</a:t>
            </a:r>
            <a:r>
              <a:rPr lang="en-GB" dirty="0"/>
              <a:t>\\Desktop\\EPITA\\Python\\8']</a:t>
            </a:r>
          </a:p>
          <a:p>
            <a:pPr marL="139700" indent="0">
              <a:buNone/>
            </a:pPr>
            <a:endParaRPr lang="en-GB" dirty="0"/>
          </a:p>
          <a:p>
            <a:pPr marL="139700" indent="0">
              <a:buNone/>
            </a:pPr>
            <a:r>
              <a:rPr lang="en-GB" dirty="0"/>
              <a:t>Note that the last line will include the new path we added ---- 'C:\\Users\\</a:t>
            </a:r>
            <a:r>
              <a:rPr lang="en-GB" dirty="0" err="1"/>
              <a:t>ramadan.mohamed</a:t>
            </a:r>
            <a:r>
              <a:rPr lang="en-GB" dirty="0"/>
              <a:t>\\Desktop\\EPITA\\Python\\8</a:t>
            </a:r>
          </a:p>
          <a:p>
            <a:pPr marL="139700" indent="0">
              <a:buNone/>
            </a:pPr>
            <a:endParaRPr lang="en-GB" dirty="0"/>
          </a:p>
          <a:p>
            <a:pPr marL="139700" indent="0">
              <a:buNone/>
            </a:pPr>
            <a:r>
              <a:rPr lang="en-GB" dirty="0"/>
              <a:t>=================================================================================</a:t>
            </a:r>
          </a:p>
          <a:p>
            <a:pPr marL="139700" indent="0">
              <a:buNone/>
            </a:pPr>
            <a:endParaRPr lang="ar-EG" dirty="0"/>
          </a:p>
        </p:txBody>
      </p:sp>
    </p:spTree>
    <p:extLst>
      <p:ext uri="{BB962C8B-B14F-4D97-AF65-F5344CB8AC3E}">
        <p14:creationId xmlns:p14="http://schemas.microsoft.com/office/powerpoint/2010/main" val="124094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ar-EG" dirty="0"/>
          </a:p>
        </p:txBody>
      </p:sp>
    </p:spTree>
    <p:extLst>
      <p:ext uri="{BB962C8B-B14F-4D97-AF65-F5344CB8AC3E}">
        <p14:creationId xmlns:p14="http://schemas.microsoft.com/office/powerpoint/2010/main" val="3250999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Notice how each piece of data is separated by a comma. Normally, the first line identifies each piece of data—in other words, the name of a data column. Every subsequent line after that is actual data and is limited only by file size constraints.</a:t>
            </a:r>
          </a:p>
          <a:p>
            <a:r>
              <a:rPr lang="en-US" sz="1100" b="0" i="0" u="none" strike="noStrike" cap="none" dirty="0">
                <a:solidFill>
                  <a:srgbClr val="000000"/>
                </a:solidFill>
                <a:effectLst/>
                <a:latin typeface="Arial"/>
                <a:ea typeface="Arial"/>
                <a:cs typeface="Arial"/>
                <a:sym typeface="Arial"/>
              </a:rPr>
              <a:t>In general, the separator character is called a delimiter, and the comma is not the only one used. Other popular delimiters include the tab (\t), colon (:) and semi-colon (;) characters. Properly parsing a CSV file requires us to know which delimiter is being used.</a:t>
            </a:r>
          </a:p>
          <a:p>
            <a:pPr marL="139700" indent="0">
              <a:buNone/>
            </a:pPr>
            <a:endParaRPr lang="en-US" dirty="0"/>
          </a:p>
          <a:p>
            <a:pPr marL="139700" indent="0">
              <a:buNone/>
            </a:pPr>
            <a:endParaRPr lang="ar-EG" dirty="0"/>
          </a:p>
        </p:txBody>
      </p:sp>
    </p:spTree>
    <p:extLst>
      <p:ext uri="{BB962C8B-B14F-4D97-AF65-F5344CB8AC3E}">
        <p14:creationId xmlns:p14="http://schemas.microsoft.com/office/powerpoint/2010/main" val="1877995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a:solidFill>
                  <a:srgbClr val="000000"/>
                </a:solidFill>
                <a:effectLst/>
                <a:latin typeface="Arial"/>
                <a:ea typeface="Arial"/>
                <a:cs typeface="Arial"/>
                <a:sym typeface="Arial"/>
              </a:rPr>
              <a:t>Each row returned by the </a:t>
            </a:r>
            <a:r>
              <a:rPr lang="en-US" dirty="0"/>
              <a:t>reader</a:t>
            </a:r>
            <a:r>
              <a:rPr lang="en-US" sz="1100" b="0" i="0" u="none" strike="noStrike" cap="none" dirty="0">
                <a:solidFill>
                  <a:srgbClr val="000000"/>
                </a:solidFill>
                <a:effectLst/>
                <a:latin typeface="Arial"/>
                <a:ea typeface="Arial"/>
                <a:cs typeface="Arial"/>
                <a:sym typeface="Arial"/>
              </a:rPr>
              <a:t> is a list of </a:t>
            </a:r>
            <a:r>
              <a:rPr lang="en-US" dirty="0"/>
              <a:t>String</a:t>
            </a:r>
            <a:r>
              <a:rPr lang="en-US" sz="1100" b="0" i="0" u="none" strike="noStrike" cap="none" dirty="0">
                <a:solidFill>
                  <a:srgbClr val="000000"/>
                </a:solidFill>
                <a:effectLst/>
                <a:latin typeface="Arial"/>
                <a:ea typeface="Arial"/>
                <a:cs typeface="Arial"/>
                <a:sym typeface="Arial"/>
              </a:rPr>
              <a:t> elements containing the data found by removing the delimiters. The first row returned contains the column names, which is handled in a special way.</a:t>
            </a:r>
          </a:p>
          <a:p>
            <a:pPr marL="139700" indent="0">
              <a:buNone/>
            </a:pPr>
            <a:endParaRPr lang="en-US" sz="1100" b="0" i="0" u="none" strike="noStrike" cap="none" dirty="0">
              <a:solidFill>
                <a:srgbClr val="000000"/>
              </a:solidFill>
              <a:effectLst/>
              <a:latin typeface="Arial"/>
              <a:cs typeface="Arial"/>
              <a:sym typeface="Arial"/>
            </a:endParaRPr>
          </a:p>
          <a:p>
            <a:pPr marL="139700" indent="0">
              <a:buNone/>
            </a:pPr>
            <a:endParaRPr lang="ar-EG" dirty="0"/>
          </a:p>
        </p:txBody>
      </p:sp>
    </p:spTree>
    <p:extLst>
      <p:ext uri="{BB962C8B-B14F-4D97-AF65-F5344CB8AC3E}">
        <p14:creationId xmlns:p14="http://schemas.microsoft.com/office/powerpoint/2010/main" val="2891108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sz="1100" b="0" i="0" u="none" strike="noStrike" cap="none" dirty="0">
              <a:solidFill>
                <a:srgbClr val="000000"/>
              </a:solidFill>
              <a:effectLst/>
              <a:latin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Where did the dictionary keys come from? The first line of the CSV file is assumed to contain the keys to use to build the dictionary. If you don’t have these in your CSV file, you should specify your own keys by setting the </a:t>
            </a:r>
            <a:r>
              <a:rPr lang="en-US" dirty="0"/>
              <a:t>fieldnames</a:t>
            </a:r>
            <a:r>
              <a:rPr lang="en-US" sz="1100" b="0" i="0" u="none" strike="noStrike" cap="none" dirty="0">
                <a:solidFill>
                  <a:srgbClr val="000000"/>
                </a:solidFill>
                <a:effectLst/>
                <a:latin typeface="Arial"/>
                <a:ea typeface="Arial"/>
                <a:cs typeface="Arial"/>
                <a:sym typeface="Arial"/>
              </a:rPr>
              <a:t> optional parameter to a list containing them.</a:t>
            </a:r>
          </a:p>
          <a:p>
            <a:pPr marL="139700" indent="0">
              <a:buNone/>
            </a:pPr>
            <a:endParaRPr lang="en-US" sz="1100" b="0" i="0" u="none" strike="noStrike" cap="none" dirty="0">
              <a:solidFill>
                <a:srgbClr val="000000"/>
              </a:solidFill>
              <a:effectLst/>
              <a:latin typeface="Arial"/>
              <a:cs typeface="Arial"/>
              <a:sym typeface="Arial"/>
            </a:endParaRPr>
          </a:p>
          <a:p>
            <a:pPr marL="139700" indent="0">
              <a:buNone/>
            </a:pPr>
            <a:endParaRPr lang="ar-EG" dirty="0"/>
          </a:p>
        </p:txBody>
      </p:sp>
    </p:spTree>
    <p:extLst>
      <p:ext uri="{BB962C8B-B14F-4D97-AF65-F5344CB8AC3E}">
        <p14:creationId xmlns:p14="http://schemas.microsoft.com/office/powerpoint/2010/main" val="3326995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1" dirty="0" err="1">
                <a:solidFill>
                  <a:srgbClr val="FFFF00"/>
                </a:solidFill>
              </a:rPr>
              <a:t>quotechar</a:t>
            </a:r>
            <a:r>
              <a:rPr lang="en-US" sz="1100" dirty="0"/>
              <a:t> specifies the character used to surround fields that contain the delimiter character. The default is a double quote (' " ').</a:t>
            </a:r>
            <a:endParaRPr lang="ar-EG" sz="1100" dirty="0"/>
          </a:p>
          <a:p>
            <a:pPr marL="139700" indent="0">
              <a:buNone/>
            </a:pPr>
            <a:endParaRPr lang="en-US" dirty="0"/>
          </a:p>
          <a:p>
            <a:pPr marL="139700" indent="0">
              <a:buNone/>
            </a:pPr>
            <a:r>
              <a:rPr lang="en-US" dirty="0"/>
              <a:t>Will be clear in slide (</a:t>
            </a:r>
            <a:r>
              <a:rPr lang="en-US" b="1" dirty="0">
                <a:solidFill>
                  <a:srgbClr val="FFFF00"/>
                </a:solidFill>
              </a:rPr>
              <a:t>Writing</a:t>
            </a:r>
            <a:r>
              <a:rPr lang="en-US" dirty="0"/>
              <a:t> CSV Files With csv</a:t>
            </a:r>
            <a:r>
              <a:rPr lang="en-US" baseline="0" dirty="0"/>
              <a:t> - </a:t>
            </a:r>
            <a:r>
              <a:rPr lang="en-US" dirty="0"/>
              <a:t>example)</a:t>
            </a:r>
            <a:endParaRPr lang="ar-EG" dirty="0"/>
          </a:p>
        </p:txBody>
      </p:sp>
    </p:spTree>
    <p:extLst>
      <p:ext uri="{BB962C8B-B14F-4D97-AF65-F5344CB8AC3E}">
        <p14:creationId xmlns:p14="http://schemas.microsoft.com/office/powerpoint/2010/main" val="3401579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73861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302440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9" r:id="rId2"/>
    <p:sldLayoutId id="2147483660"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notepad-plus-plus.or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linuxhint.com/how_to_read_write_text_files/"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realpython.com/python-modules-packages/"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realpython.com/python-csv/"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ocs.python.org/3/library/csv.html?highlight=csv#csv-fmt-param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realpython.com/python-json/#a-very-brief-history-of-json" TargetMode="Externa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p>
            <a:pPr lvl="0"/>
            <a:r>
              <a:rPr lang="en" dirty="0"/>
              <a:t>Python</a:t>
            </a:r>
            <a:br>
              <a:rPr lang="en" dirty="0"/>
            </a:br>
            <a:r>
              <a:rPr lang="en-GB" sz="3200" dirty="0">
                <a:solidFill>
                  <a:srgbClr val="FFFF00"/>
                </a:solidFill>
              </a:rPr>
              <a:t>Day 4</a:t>
            </a:r>
            <a:br>
              <a:rPr lang="en-GB" sz="3200" dirty="0">
                <a:solidFill>
                  <a:srgbClr val="FFFF00"/>
                </a:solidFill>
              </a:rPr>
            </a:br>
            <a:br>
              <a:rPr lang="en-GB" sz="3200" dirty="0">
                <a:solidFill>
                  <a:srgbClr val="FFFF00"/>
                </a:solidFill>
              </a:rPr>
            </a:br>
            <a:endParaRPr lang="en-GB" sz="3200" dirty="0">
              <a:solidFill>
                <a:srgbClr val="FFFF00"/>
              </a:solidFill>
            </a:endParaRPr>
          </a:p>
        </p:txBody>
      </p:sp>
      <p:grpSp>
        <p:nvGrpSpPr>
          <p:cNvPr id="199" name="Google Shape;199;p12"/>
          <p:cNvGrpSpPr/>
          <p:nvPr/>
        </p:nvGrpSpPr>
        <p:grpSpPr>
          <a:xfrm>
            <a:off x="690071" y="2289511"/>
            <a:ext cx="635183" cy="564280"/>
            <a:chOff x="5292575" y="3681900"/>
            <a:chExt cx="420150" cy="373275"/>
          </a:xfrm>
        </p:grpSpPr>
        <p:sp>
          <p:nvSpPr>
            <p:cNvPr id="200" name="Google Shape;200;p1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Python (Programming Language) PNG Transparent Images | PNG 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5278" y="969079"/>
            <a:ext cx="6155598" cy="3522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770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b="1" dirty="0" err="1">
                <a:solidFill>
                  <a:srgbClr val="FFFF00"/>
                </a:solidFill>
              </a:rPr>
              <a:t>sep</a:t>
            </a:r>
            <a:r>
              <a:rPr lang="en-GB" dirty="0"/>
              <a:t> - Keyword Argument - Examples</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
        <p:nvSpPr>
          <p:cNvPr id="6" name="Text Placeholder 2"/>
          <p:cNvSpPr>
            <a:spLocks noGrp="1"/>
          </p:cNvSpPr>
          <p:nvPr>
            <p:ph type="body" idx="1"/>
          </p:nvPr>
        </p:nvSpPr>
        <p:spPr>
          <a:xfrm>
            <a:off x="693500" y="1754550"/>
            <a:ext cx="3392725" cy="3033900"/>
          </a:xfrm>
        </p:spPr>
        <p:txBody>
          <a:bodyPr/>
          <a:lstStyle/>
          <a:p>
            <a:r>
              <a:rPr lang="en-US" dirty="0"/>
              <a:t>To squish objects together without any space between them, specify </a:t>
            </a:r>
            <a:r>
              <a:rPr lang="en-US" b="1" dirty="0" err="1">
                <a:solidFill>
                  <a:srgbClr val="FFFF00"/>
                </a:solidFill>
              </a:rPr>
              <a:t>sep</a:t>
            </a:r>
            <a:r>
              <a:rPr lang="en-US" b="1" dirty="0">
                <a:solidFill>
                  <a:srgbClr val="FFFF00"/>
                </a:solidFill>
              </a:rPr>
              <a:t>=‘ ‘</a:t>
            </a:r>
            <a:endParaRPr lang="ar-EG" b="1" dirty="0">
              <a:solidFill>
                <a:srgbClr val="FFFF00"/>
              </a:solidFill>
            </a:endParaRPr>
          </a:p>
        </p:txBody>
      </p:sp>
      <p:pic>
        <p:nvPicPr>
          <p:cNvPr id="3" name="Picture 2"/>
          <p:cNvPicPr>
            <a:picLocks noChangeAspect="1"/>
          </p:cNvPicPr>
          <p:nvPr/>
        </p:nvPicPr>
        <p:blipFill>
          <a:blip r:embed="rId2"/>
          <a:stretch>
            <a:fillRect/>
          </a:stretch>
        </p:blipFill>
        <p:spPr>
          <a:xfrm>
            <a:off x="4259708" y="1754550"/>
            <a:ext cx="4380467" cy="2533650"/>
          </a:xfrm>
          <a:prstGeom prst="rect">
            <a:avLst/>
          </a:prstGeom>
        </p:spPr>
      </p:pic>
    </p:spTree>
    <p:extLst>
      <p:ext uri="{BB962C8B-B14F-4D97-AF65-F5344CB8AC3E}">
        <p14:creationId xmlns:p14="http://schemas.microsoft.com/office/powerpoint/2010/main" val="2650746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b="1" dirty="0">
                <a:solidFill>
                  <a:srgbClr val="FFFF00"/>
                </a:solidFill>
              </a:rPr>
              <a:t>end</a:t>
            </a:r>
            <a:r>
              <a:rPr lang="en-GB" dirty="0"/>
              <a:t> - Keyword Argument</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
        <p:nvSpPr>
          <p:cNvPr id="6" name="Text Placeholder 2"/>
          <p:cNvSpPr>
            <a:spLocks noGrp="1"/>
          </p:cNvSpPr>
          <p:nvPr>
            <p:ph type="body" idx="1"/>
          </p:nvPr>
        </p:nvSpPr>
        <p:spPr>
          <a:xfrm>
            <a:off x="693500" y="1754550"/>
            <a:ext cx="3392725" cy="3033900"/>
          </a:xfrm>
        </p:spPr>
        <p:txBody>
          <a:bodyPr/>
          <a:lstStyle/>
          <a:p>
            <a:r>
              <a:rPr lang="en-US" dirty="0"/>
              <a:t>The keyword argument end=&lt;</a:t>
            </a:r>
            <a:r>
              <a:rPr lang="en-US" dirty="0" err="1"/>
              <a:t>str</a:t>
            </a:r>
            <a:r>
              <a:rPr lang="en-US" dirty="0"/>
              <a:t>&gt; causes output to be terminated by &lt;</a:t>
            </a:r>
            <a:r>
              <a:rPr lang="en-US" dirty="0" err="1"/>
              <a:t>str</a:t>
            </a:r>
            <a:r>
              <a:rPr lang="en-US" dirty="0"/>
              <a:t>&gt; instead of </a:t>
            </a:r>
            <a:r>
              <a:rPr lang="en-US" b="1" dirty="0">
                <a:solidFill>
                  <a:srgbClr val="FFFF00"/>
                </a:solidFill>
              </a:rPr>
              <a:t>the default newline</a:t>
            </a:r>
          </a:p>
          <a:p>
            <a:endParaRPr lang="ar-EG" b="1" dirty="0">
              <a:solidFill>
                <a:srgbClr val="FFFF00"/>
              </a:solidFill>
            </a:endParaRPr>
          </a:p>
        </p:txBody>
      </p:sp>
      <p:pic>
        <p:nvPicPr>
          <p:cNvPr id="5" name="Picture 4"/>
          <p:cNvPicPr>
            <a:picLocks noChangeAspect="1"/>
          </p:cNvPicPr>
          <p:nvPr/>
        </p:nvPicPr>
        <p:blipFill>
          <a:blip r:embed="rId2"/>
          <a:stretch>
            <a:fillRect/>
          </a:stretch>
        </p:blipFill>
        <p:spPr>
          <a:xfrm>
            <a:off x="4686301" y="1990725"/>
            <a:ext cx="3765178" cy="1866901"/>
          </a:xfrm>
          <a:prstGeom prst="rect">
            <a:avLst/>
          </a:prstGeom>
        </p:spPr>
      </p:pic>
    </p:spTree>
    <p:extLst>
      <p:ext uri="{BB962C8B-B14F-4D97-AF65-F5344CB8AC3E}">
        <p14:creationId xmlns:p14="http://schemas.microsoft.com/office/powerpoint/2010/main" val="3621510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Reading a file</a:t>
            </a:r>
          </a:p>
        </p:txBody>
      </p:sp>
    </p:spTree>
    <p:extLst>
      <p:ext uri="{BB962C8B-B14F-4D97-AF65-F5344CB8AC3E}">
        <p14:creationId xmlns:p14="http://schemas.microsoft.com/office/powerpoint/2010/main" val="4143304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we so interested in working with files?</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
        <p:nvSpPr>
          <p:cNvPr id="5" name="Text Placeholder 4"/>
          <p:cNvSpPr>
            <a:spLocks noGrp="1"/>
          </p:cNvSpPr>
          <p:nvPr>
            <p:ph type="body" idx="1"/>
          </p:nvPr>
        </p:nvSpPr>
        <p:spPr>
          <a:xfrm>
            <a:off x="722075" y="1754550"/>
            <a:ext cx="4892913" cy="3033900"/>
          </a:xfrm>
        </p:spPr>
        <p:txBody>
          <a:bodyPr/>
          <a:lstStyle/>
          <a:p>
            <a:r>
              <a:rPr lang="en-US" dirty="0"/>
              <a:t>The data that we work with is stored in files, so if we're going to write useful programs to get the data out of those files and into our programs (and vice versa).</a:t>
            </a:r>
          </a:p>
          <a:p>
            <a:endParaRPr lang="ar-EG" dirty="0"/>
          </a:p>
        </p:txBody>
      </p:sp>
      <p:pic>
        <p:nvPicPr>
          <p:cNvPr id="1026" name="Picture 2" descr="Animated gif about gif in ωαям αи∂ fυzzу ♥♥♥ by △ мagιcally pecυlιar △"/>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815013" y="2328862"/>
            <a:ext cx="3017791" cy="211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514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Files Types</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sp>
        <p:nvSpPr>
          <p:cNvPr id="5" name="Rounded Rectangle 4"/>
          <p:cNvSpPr/>
          <p:nvPr/>
        </p:nvSpPr>
        <p:spPr>
          <a:xfrm>
            <a:off x="609598" y="3527401"/>
            <a:ext cx="4911808" cy="1500187"/>
          </a:xfrm>
          <a:prstGeom prst="roundRect">
            <a:avLst>
              <a:gd name="adj" fmla="val 73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the file displays without any problem,</a:t>
            </a:r>
          </a:p>
          <a:p>
            <a:pPr algn="ctr"/>
            <a:r>
              <a:rPr lang="en-US" sz="2000" dirty="0"/>
              <a:t>then it's </a:t>
            </a:r>
            <a:r>
              <a:rPr lang="en-US" sz="2400" b="1" dirty="0">
                <a:solidFill>
                  <a:srgbClr val="FFFF00"/>
                </a:solidFill>
              </a:rPr>
              <a:t>text</a:t>
            </a:r>
          </a:p>
          <a:p>
            <a:pPr algn="ctr"/>
            <a:r>
              <a:rPr lang="en-US" sz="2400" b="1" dirty="0">
                <a:solidFill>
                  <a:srgbClr val="C00000"/>
                </a:solidFill>
              </a:rPr>
              <a:t>Ex.</a:t>
            </a:r>
            <a:r>
              <a:rPr lang="en-US" sz="2400" b="1" dirty="0">
                <a:solidFill>
                  <a:srgbClr val="0070C0"/>
                </a:solidFill>
              </a:rPr>
              <a:t> </a:t>
            </a:r>
            <a:r>
              <a:rPr lang="en-US" sz="1200" b="1" dirty="0">
                <a:solidFill>
                  <a:schemeClr val="accent6"/>
                </a:solidFill>
              </a:rPr>
              <a:t>HTML files and .txt files</a:t>
            </a:r>
            <a:endParaRPr lang="ar-EG" sz="1200" b="1" dirty="0">
              <a:solidFill>
                <a:schemeClr val="accent6"/>
              </a:solidFill>
            </a:endParaRPr>
          </a:p>
        </p:txBody>
      </p:sp>
      <p:sp>
        <p:nvSpPr>
          <p:cNvPr id="6" name="Rounded Rectangle 5"/>
          <p:cNvSpPr/>
          <p:nvPr/>
        </p:nvSpPr>
        <p:spPr>
          <a:xfrm>
            <a:off x="609598" y="1457324"/>
            <a:ext cx="4911808" cy="1819559"/>
          </a:xfrm>
          <a:prstGeom prst="roundRect">
            <a:avLst>
              <a:gd name="adj" fmla="val 455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If you get an error or a warning from your text editor, or </a:t>
            </a:r>
          </a:p>
          <a:p>
            <a:pPr algn="ctr"/>
            <a:r>
              <a:rPr lang="en-US" sz="1800" dirty="0"/>
              <a:t>the file displays as a collection of indecipherable characters, then it's </a:t>
            </a:r>
            <a:r>
              <a:rPr lang="en-US" sz="2400" b="1" dirty="0">
                <a:solidFill>
                  <a:srgbClr val="FFFF00"/>
                </a:solidFill>
              </a:rPr>
              <a:t>binary</a:t>
            </a:r>
          </a:p>
          <a:p>
            <a:pPr algn="ctr"/>
            <a:r>
              <a:rPr lang="en-US" sz="2400" b="1" dirty="0">
                <a:solidFill>
                  <a:srgbClr val="C00000"/>
                </a:solidFill>
              </a:rPr>
              <a:t>Ex.</a:t>
            </a:r>
            <a:r>
              <a:rPr lang="en-US" sz="2800" b="1" dirty="0">
                <a:solidFill>
                  <a:srgbClr val="0070C0"/>
                </a:solidFill>
              </a:rPr>
              <a:t> </a:t>
            </a:r>
            <a:r>
              <a:rPr lang="en-US" sz="1800" b="1" dirty="0">
                <a:solidFill>
                  <a:schemeClr val="accent6"/>
                </a:solidFill>
              </a:rPr>
              <a:t>HTML audio, video and image files</a:t>
            </a:r>
            <a:endParaRPr lang="ar-EG" sz="1800" b="1" dirty="0">
              <a:solidFill>
                <a:schemeClr val="accent6"/>
              </a:solidFill>
            </a:endParaRPr>
          </a:p>
        </p:txBody>
      </p:sp>
      <p:pic>
        <p:nvPicPr>
          <p:cNvPr id="7" name="Picture 6"/>
          <p:cNvPicPr>
            <a:picLocks noChangeAspect="1"/>
          </p:cNvPicPr>
          <p:nvPr/>
        </p:nvPicPr>
        <p:blipFill>
          <a:blip r:embed="rId2"/>
          <a:stretch>
            <a:fillRect/>
          </a:stretch>
        </p:blipFill>
        <p:spPr>
          <a:xfrm>
            <a:off x="6153488" y="3099914"/>
            <a:ext cx="1782762" cy="1927674"/>
          </a:xfrm>
          <a:prstGeom prst="rect">
            <a:avLst/>
          </a:prstGeom>
        </p:spPr>
      </p:pic>
      <p:pic>
        <p:nvPicPr>
          <p:cNvPr id="8" name="Picture 7"/>
          <p:cNvPicPr>
            <a:picLocks noChangeAspect="1"/>
          </p:cNvPicPr>
          <p:nvPr/>
        </p:nvPicPr>
        <p:blipFill>
          <a:blip r:embed="rId3"/>
          <a:stretch>
            <a:fillRect/>
          </a:stretch>
        </p:blipFill>
        <p:spPr>
          <a:xfrm>
            <a:off x="5815788" y="1457324"/>
            <a:ext cx="3095625" cy="1532440"/>
          </a:xfrm>
          <a:prstGeom prst="rect">
            <a:avLst/>
          </a:prstGeom>
        </p:spPr>
      </p:pic>
    </p:spTree>
    <p:extLst>
      <p:ext uri="{BB962C8B-B14F-4D97-AF65-F5344CB8AC3E}">
        <p14:creationId xmlns:p14="http://schemas.microsoft.com/office/powerpoint/2010/main" val="1531442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Notepad ++ </a:t>
            </a:r>
            <a:endParaRPr lang="ar-EG" dirty="0"/>
          </a:p>
        </p:txBody>
      </p:sp>
      <p:sp>
        <p:nvSpPr>
          <p:cNvPr id="3" name="Text Placeholder 2"/>
          <p:cNvSpPr>
            <a:spLocks noGrp="1"/>
          </p:cNvSpPr>
          <p:nvPr>
            <p:ph type="body" idx="1"/>
          </p:nvPr>
        </p:nvSpPr>
        <p:spPr>
          <a:xfrm>
            <a:off x="464900" y="1545428"/>
            <a:ext cx="6728400" cy="412940"/>
          </a:xfrm>
        </p:spPr>
        <p:txBody>
          <a:bodyPr/>
          <a:lstStyle/>
          <a:p>
            <a:r>
              <a:rPr lang="en-US" dirty="0"/>
              <a:t>You can use Notepad ++ </a:t>
            </a:r>
          </a:p>
          <a:p>
            <a:pPr marL="114300" indent="0">
              <a:buNone/>
            </a:pPr>
            <a:r>
              <a:rPr lang="en-US" dirty="0"/>
              <a:t>	to check the files</a:t>
            </a:r>
          </a:p>
          <a:p>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
        <p:nvSpPr>
          <p:cNvPr id="5" name="Rectangle 4"/>
          <p:cNvSpPr/>
          <p:nvPr/>
        </p:nvSpPr>
        <p:spPr>
          <a:xfrm>
            <a:off x="785813" y="2468341"/>
            <a:ext cx="3501280" cy="400110"/>
          </a:xfrm>
          <a:prstGeom prst="rect">
            <a:avLst/>
          </a:prstGeom>
        </p:spPr>
        <p:txBody>
          <a:bodyPr wrap="none">
            <a:spAutoFit/>
          </a:bodyPr>
          <a:lstStyle/>
          <a:p>
            <a:r>
              <a:rPr lang="ar-EG" sz="2000" dirty="0">
                <a:hlinkClick r:id="rId2"/>
              </a:rPr>
              <a:t>https://notepad-plus-plus.org/</a:t>
            </a:r>
            <a:endParaRPr lang="en-US" sz="2000" dirty="0"/>
          </a:p>
        </p:txBody>
      </p:sp>
      <p:pic>
        <p:nvPicPr>
          <p:cNvPr id="6" name="Picture 5"/>
          <p:cNvPicPr>
            <a:picLocks noChangeAspect="1"/>
          </p:cNvPicPr>
          <p:nvPr/>
        </p:nvPicPr>
        <p:blipFill>
          <a:blip r:embed="rId3"/>
          <a:stretch>
            <a:fillRect/>
          </a:stretch>
        </p:blipFill>
        <p:spPr>
          <a:xfrm>
            <a:off x="4755047" y="1751898"/>
            <a:ext cx="4060778" cy="2546197"/>
          </a:xfrm>
          <a:prstGeom prst="rect">
            <a:avLst/>
          </a:prstGeom>
        </p:spPr>
      </p:pic>
    </p:spTree>
    <p:extLst>
      <p:ext uri="{BB962C8B-B14F-4D97-AF65-F5344CB8AC3E}">
        <p14:creationId xmlns:p14="http://schemas.microsoft.com/office/powerpoint/2010/main" val="2802456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 Operations</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graphicFrame>
        <p:nvGraphicFramePr>
          <p:cNvPr id="5" name="Diagram 4"/>
          <p:cNvGraphicFramePr/>
          <p:nvPr>
            <p:extLst>
              <p:ext uri="{D42A27DB-BD31-4B8C-83A1-F6EECF244321}">
                <p14:modId xmlns:p14="http://schemas.microsoft.com/office/powerpoint/2010/main" val="164441885"/>
              </p:ext>
            </p:extLst>
          </p:nvPr>
        </p:nvGraphicFramePr>
        <p:xfrm>
          <a:off x="1207850" y="557031"/>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5686362" y="3581356"/>
            <a:ext cx="3129463" cy="923330"/>
          </a:xfrm>
          <a:prstGeom prst="rect">
            <a:avLst/>
          </a:prstGeom>
        </p:spPr>
        <p:txBody>
          <a:bodyPr wrap="square">
            <a:spAutoFit/>
          </a:bodyPr>
          <a:lstStyle/>
          <a:p>
            <a:pPr marL="499744" lvl="1">
              <a:spcBef>
                <a:spcPts val="270"/>
              </a:spcBef>
              <a:tabLst>
                <a:tab pos="836294" algn="l"/>
                <a:tab pos="836930" algn="l"/>
              </a:tabLst>
            </a:pPr>
            <a:r>
              <a:rPr lang="en-US" sz="1800" spc="-5" dirty="0">
                <a:solidFill>
                  <a:schemeClr val="accent6"/>
                </a:solidFill>
              </a:rPr>
              <a:t>Leaving</a:t>
            </a:r>
            <a:r>
              <a:rPr lang="en-US" sz="1800" spc="-15" dirty="0">
                <a:solidFill>
                  <a:schemeClr val="accent6"/>
                </a:solidFill>
              </a:rPr>
              <a:t> </a:t>
            </a:r>
            <a:r>
              <a:rPr lang="en-US" sz="1800" spc="-5" dirty="0">
                <a:solidFill>
                  <a:schemeClr val="accent6"/>
                </a:solidFill>
              </a:rPr>
              <a:t>too</a:t>
            </a:r>
            <a:r>
              <a:rPr lang="en-US" sz="1800" spc="-15" dirty="0">
                <a:solidFill>
                  <a:schemeClr val="accent6"/>
                </a:solidFill>
              </a:rPr>
              <a:t> </a:t>
            </a:r>
            <a:r>
              <a:rPr lang="en-US" sz="1800" dirty="0">
                <a:solidFill>
                  <a:schemeClr val="accent6"/>
                </a:solidFill>
              </a:rPr>
              <a:t>many</a:t>
            </a:r>
            <a:r>
              <a:rPr lang="en-US" sz="1800" spc="-15" dirty="0">
                <a:solidFill>
                  <a:schemeClr val="accent6"/>
                </a:solidFill>
              </a:rPr>
              <a:t> </a:t>
            </a:r>
            <a:r>
              <a:rPr lang="en-US" sz="1800" spc="-5" dirty="0">
                <a:solidFill>
                  <a:schemeClr val="accent6"/>
                </a:solidFill>
              </a:rPr>
              <a:t>files</a:t>
            </a:r>
            <a:r>
              <a:rPr lang="en-US" sz="1800" spc="-10" dirty="0">
                <a:solidFill>
                  <a:schemeClr val="accent6"/>
                </a:solidFill>
              </a:rPr>
              <a:t> </a:t>
            </a:r>
            <a:r>
              <a:rPr lang="en-US" sz="1800" spc="-5" dirty="0">
                <a:solidFill>
                  <a:schemeClr val="accent6"/>
                </a:solidFill>
              </a:rPr>
              <a:t>not</a:t>
            </a:r>
            <a:r>
              <a:rPr lang="en-US" sz="1800" spc="-15" dirty="0">
                <a:solidFill>
                  <a:schemeClr val="accent6"/>
                </a:solidFill>
              </a:rPr>
              <a:t> </a:t>
            </a:r>
            <a:r>
              <a:rPr lang="en-US" sz="1800" dirty="0">
                <a:solidFill>
                  <a:schemeClr val="accent6"/>
                </a:solidFill>
              </a:rPr>
              <a:t>closed</a:t>
            </a:r>
            <a:r>
              <a:rPr lang="en-US" sz="1800" spc="-15" dirty="0">
                <a:solidFill>
                  <a:schemeClr val="accent6"/>
                </a:solidFill>
              </a:rPr>
              <a:t> </a:t>
            </a:r>
            <a:r>
              <a:rPr lang="en-US" sz="1800" dirty="0">
                <a:solidFill>
                  <a:schemeClr val="accent6"/>
                </a:solidFill>
              </a:rPr>
              <a:t>may</a:t>
            </a:r>
            <a:r>
              <a:rPr lang="en-US" sz="1800" spc="-15" dirty="0">
                <a:solidFill>
                  <a:schemeClr val="accent6"/>
                </a:solidFill>
              </a:rPr>
              <a:t> </a:t>
            </a:r>
            <a:r>
              <a:rPr lang="en-US" sz="1800" dirty="0">
                <a:solidFill>
                  <a:schemeClr val="accent6"/>
                </a:solidFill>
              </a:rPr>
              <a:t>cause</a:t>
            </a:r>
            <a:r>
              <a:rPr lang="en-US" sz="1800" spc="-10" dirty="0">
                <a:solidFill>
                  <a:schemeClr val="accent6"/>
                </a:solidFill>
              </a:rPr>
              <a:t> </a:t>
            </a:r>
            <a:r>
              <a:rPr lang="en-US" sz="1800" spc="-5" dirty="0">
                <a:solidFill>
                  <a:schemeClr val="accent6"/>
                </a:solidFill>
              </a:rPr>
              <a:t>problems</a:t>
            </a:r>
            <a:endParaRPr lang="en-US" sz="1800" dirty="0">
              <a:solidFill>
                <a:schemeClr val="accent6"/>
              </a:solidFill>
            </a:endParaRPr>
          </a:p>
        </p:txBody>
      </p:sp>
      <p:sp>
        <p:nvSpPr>
          <p:cNvPr id="7" name="Rectangle 6"/>
          <p:cNvSpPr/>
          <p:nvPr/>
        </p:nvSpPr>
        <p:spPr>
          <a:xfrm>
            <a:off x="3240047" y="3662470"/>
            <a:ext cx="2664006" cy="923330"/>
          </a:xfrm>
          <a:prstGeom prst="rect">
            <a:avLst/>
          </a:prstGeom>
        </p:spPr>
        <p:txBody>
          <a:bodyPr wrap="square">
            <a:spAutoFit/>
          </a:bodyPr>
          <a:lstStyle/>
          <a:p>
            <a:pPr algn="ctr"/>
            <a:r>
              <a:rPr lang="en-US" sz="1800" dirty="0">
                <a:solidFill>
                  <a:schemeClr val="accent6"/>
                </a:solidFill>
              </a:rPr>
              <a:t>return whole file as a string, then you can do whatever</a:t>
            </a:r>
          </a:p>
        </p:txBody>
      </p:sp>
    </p:spTree>
    <p:extLst>
      <p:ext uri="{BB962C8B-B14F-4D97-AF65-F5344CB8AC3E}">
        <p14:creationId xmlns:p14="http://schemas.microsoft.com/office/powerpoint/2010/main" val="356782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open() to read a file</a:t>
            </a:r>
            <a:endParaRPr lang="ar-EG" dirty="0"/>
          </a:p>
        </p:txBody>
      </p:sp>
      <p:sp>
        <p:nvSpPr>
          <p:cNvPr id="3" name="Text Placeholder 2"/>
          <p:cNvSpPr>
            <a:spLocks noGrp="1"/>
          </p:cNvSpPr>
          <p:nvPr>
            <p:ph type="body" idx="1"/>
          </p:nvPr>
        </p:nvSpPr>
        <p:spPr>
          <a:xfrm>
            <a:off x="1207850" y="1430148"/>
            <a:ext cx="6728400" cy="1327340"/>
          </a:xfrm>
        </p:spPr>
        <p:txBody>
          <a:bodyPr/>
          <a:lstStyle/>
          <a:p>
            <a:r>
              <a:rPr lang="en-US" b="1" dirty="0">
                <a:solidFill>
                  <a:srgbClr val="FFFF00"/>
                </a:solidFill>
              </a:rPr>
              <a:t>open() </a:t>
            </a:r>
            <a:r>
              <a:rPr lang="en-US" dirty="0"/>
              <a:t>function takes one argument – a string which contains the name of the file and its path – and returns a </a:t>
            </a:r>
            <a:r>
              <a:rPr lang="en-US" b="1" dirty="0">
                <a:solidFill>
                  <a:schemeClr val="accent6"/>
                </a:solidFill>
              </a:rPr>
              <a:t>file object</a:t>
            </a:r>
            <a:r>
              <a:rPr lang="en-US" dirty="0"/>
              <a:t>:</a:t>
            </a:r>
          </a:p>
          <a:p>
            <a:endParaRPr lang="en-US" dirty="0"/>
          </a:p>
          <a:p>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sp>
        <p:nvSpPr>
          <p:cNvPr id="5" name="Rectangle 4"/>
          <p:cNvSpPr/>
          <p:nvPr/>
        </p:nvSpPr>
        <p:spPr>
          <a:xfrm>
            <a:off x="1615495" y="2757488"/>
            <a:ext cx="7024680" cy="156966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p>
            <a:pPr marL="457200" indent="-342900">
              <a:buClr>
                <a:srgbClr val="FFFF00"/>
              </a:buClr>
              <a:buSzPct val="100000"/>
              <a:buFont typeface="Wingdings" panose="05000000000000000000" pitchFamily="2" charset="2"/>
              <a:buChar char="§"/>
            </a:pPr>
            <a:r>
              <a:rPr lang="en-US" sz="2400" dirty="0">
                <a:solidFill>
                  <a:schemeClr val="tx1"/>
                </a:solidFill>
                <a:latin typeface="Inria Sans Light"/>
                <a:ea typeface="Inria Sans Light"/>
                <a:cs typeface="Inria Sans Light"/>
                <a:sym typeface="Inria Sans Light"/>
              </a:rPr>
              <a:t>A file object is a new type (as </a:t>
            </a:r>
            <a:r>
              <a:rPr lang="en-US" sz="2400" dirty="0" err="1">
                <a:solidFill>
                  <a:schemeClr val="tx1"/>
                </a:solidFill>
                <a:latin typeface="Inria Sans Light"/>
                <a:ea typeface="Inria Sans Light"/>
                <a:cs typeface="Inria Sans Light"/>
                <a:sym typeface="Inria Sans Light"/>
              </a:rPr>
              <a:t>str</a:t>
            </a:r>
            <a:r>
              <a:rPr lang="en-US" sz="2400" dirty="0">
                <a:solidFill>
                  <a:schemeClr val="tx1"/>
                </a:solidFill>
                <a:latin typeface="Inria Sans Light"/>
                <a:ea typeface="Inria Sans Light"/>
                <a:cs typeface="Inria Sans Light"/>
                <a:sym typeface="Inria Sans Light"/>
              </a:rPr>
              <a:t> and number)</a:t>
            </a:r>
          </a:p>
          <a:p>
            <a:pPr marL="457200" indent="-342900">
              <a:buClr>
                <a:srgbClr val="FFFF00"/>
              </a:buClr>
              <a:buSzPct val="100000"/>
              <a:buFont typeface="Wingdings" panose="05000000000000000000" pitchFamily="2" charset="2"/>
              <a:buChar char="§"/>
            </a:pPr>
            <a:r>
              <a:rPr lang="en-US" sz="2400" dirty="0">
                <a:solidFill>
                  <a:schemeClr val="tx1"/>
                </a:solidFill>
                <a:latin typeface="Inria Sans Light"/>
                <a:ea typeface="Inria Sans Light"/>
                <a:cs typeface="Inria Sans Light"/>
                <a:sym typeface="Inria Sans Light"/>
              </a:rPr>
              <a:t>it represents a file on your computer's hard drive.</a:t>
            </a:r>
          </a:p>
          <a:p>
            <a:pPr marL="457200" indent="-342900">
              <a:buClr>
                <a:srgbClr val="FFFF00"/>
              </a:buClr>
              <a:buSzPct val="100000"/>
              <a:buFont typeface="Wingdings" panose="05000000000000000000" pitchFamily="2" charset="2"/>
              <a:buChar char="§"/>
            </a:pPr>
            <a:r>
              <a:rPr lang="en-US" sz="2400" dirty="0">
                <a:solidFill>
                  <a:schemeClr val="tx1"/>
                </a:solidFill>
                <a:latin typeface="Inria Sans Light"/>
                <a:ea typeface="Inria Sans Light"/>
                <a:cs typeface="Inria Sans Light"/>
                <a:sym typeface="Inria Sans Light"/>
              </a:rPr>
              <a:t>most of our interaction will be </a:t>
            </a:r>
            <a:r>
              <a:rPr lang="en-GB" sz="2400" dirty="0">
                <a:solidFill>
                  <a:schemeClr val="tx1"/>
                </a:solidFill>
                <a:latin typeface="Inria Sans Light"/>
                <a:ea typeface="Inria Sans Light"/>
                <a:cs typeface="Inria Sans Light"/>
                <a:sym typeface="Inria Sans Light"/>
              </a:rPr>
              <a:t>through methods.</a:t>
            </a:r>
          </a:p>
          <a:p>
            <a:pPr marL="457200" indent="-342900">
              <a:buClr>
                <a:srgbClr val="FFFF00"/>
              </a:buClr>
              <a:buSzPct val="100000"/>
              <a:buFont typeface="Wingdings" panose="05000000000000000000" pitchFamily="2" charset="2"/>
              <a:buChar char="§"/>
            </a:pPr>
            <a:endParaRPr lang="en-US" sz="2400" dirty="0">
              <a:solidFill>
                <a:schemeClr val="tx1"/>
              </a:solidFill>
              <a:latin typeface="Inria Sans Light"/>
              <a:ea typeface="Inria Sans Light"/>
              <a:cs typeface="Inria Sans Light"/>
              <a:sym typeface="Inria Sans Light"/>
            </a:endParaRPr>
          </a:p>
        </p:txBody>
      </p:sp>
    </p:spTree>
    <p:extLst>
      <p:ext uri="{BB962C8B-B14F-4D97-AF65-F5344CB8AC3E}">
        <p14:creationId xmlns:p14="http://schemas.microsoft.com/office/powerpoint/2010/main" val="2988520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open() to read a file (cont.)</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grpSp>
        <p:nvGrpSpPr>
          <p:cNvPr id="7" name="Group 6"/>
          <p:cNvGrpSpPr/>
          <p:nvPr/>
        </p:nvGrpSpPr>
        <p:grpSpPr>
          <a:xfrm>
            <a:off x="965275" y="1526242"/>
            <a:ext cx="7278513" cy="2657945"/>
            <a:chOff x="965275" y="1526241"/>
            <a:chExt cx="8045375" cy="4141661"/>
          </a:xfrm>
        </p:grpSpPr>
        <p:grpSp>
          <p:nvGrpSpPr>
            <p:cNvPr id="8" name="Group 7"/>
            <p:cNvGrpSpPr/>
            <p:nvPr/>
          </p:nvGrpSpPr>
          <p:grpSpPr>
            <a:xfrm>
              <a:off x="965275" y="1526241"/>
              <a:ext cx="8045375" cy="2277789"/>
              <a:chOff x="990600" y="2667000"/>
              <a:chExt cx="8045375" cy="2277789"/>
            </a:xfrm>
          </p:grpSpPr>
          <p:sp>
            <p:nvSpPr>
              <p:cNvPr id="15" name="Rectangle 3"/>
              <p:cNvSpPr txBox="1">
                <a:spLocks noChangeArrowheads="1"/>
              </p:cNvSpPr>
              <p:nvPr/>
            </p:nvSpPr>
            <p:spPr>
              <a:xfrm>
                <a:off x="4114800" y="2667000"/>
                <a:ext cx="1828800" cy="1368033"/>
              </a:xfrm>
              <a:prstGeom prst="rect">
                <a:avLst/>
              </a:prstGeom>
              <a:solidFill>
                <a:schemeClr val="accent5">
                  <a:lumMod val="20000"/>
                  <a:lumOff val="80000"/>
                </a:schemeClr>
              </a:solidFill>
              <a:ln w="28575">
                <a:noFill/>
              </a:ln>
            </p:spPr>
            <p:txBody>
              <a:bodyPr/>
              <a:lstStyle>
                <a:defPPr>
                  <a:defRPr lang="en-US"/>
                </a:defPPr>
                <a:lvl1pPr marL="228600" indent="-228600">
                  <a:spcBef>
                    <a:spcPts val="2000"/>
                  </a:spcBef>
                  <a:buClr>
                    <a:schemeClr val="accent1"/>
                  </a:buClr>
                  <a:buSzPct val="75000"/>
                  <a:buFont typeface="Wingdings" pitchFamily="2" charset="2"/>
                  <a:buChar char="n"/>
                  <a:defRPr sz="2800"/>
                </a:lvl1pPr>
                <a:lvl2pPr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2pPr>
                <a:lvl3pPr marL="685800" indent="-228600">
                  <a:spcBef>
                    <a:spcPts val="600"/>
                  </a:spcBef>
                  <a:buClr>
                    <a:schemeClr val="accent1"/>
                  </a:buClr>
                  <a:buSzPct val="75000"/>
                  <a:buFont typeface="Wingdings" pitchFamily="2" charset="2"/>
                  <a:buChar char="n"/>
                  <a:defRPr>
                    <a:solidFill>
                      <a:schemeClr val="tx1">
                        <a:lumMod val="65000"/>
                        <a:lumOff val="35000"/>
                      </a:schemeClr>
                    </a:solidFill>
                  </a:defRPr>
                </a:lvl3pPr>
                <a:lvl4pPr marL="914400"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4pPr>
                <a:lvl5pPr marL="1143000" indent="-228600">
                  <a:spcBef>
                    <a:spcPts val="600"/>
                  </a:spcBef>
                  <a:buClr>
                    <a:schemeClr val="accent1"/>
                  </a:buClr>
                  <a:buSzPct val="75000"/>
                  <a:buFont typeface="Wingdings" pitchFamily="2" charset="2"/>
                  <a:buChar char="n"/>
                  <a:defRPr>
                    <a:solidFill>
                      <a:schemeClr val="tx1">
                        <a:lumMod val="65000"/>
                        <a:lumOff val="3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lgn="ctr">
                  <a:buNone/>
                </a:pPr>
                <a:r>
                  <a:rPr lang="en-US" sz="3200" dirty="0">
                    <a:solidFill>
                      <a:srgbClr val="FF0000"/>
                    </a:solidFill>
                  </a:rPr>
                  <a:t>open()</a:t>
                </a:r>
              </a:p>
              <a:p>
                <a:pPr marL="0" lvl="0" indent="0" algn="ctr">
                  <a:spcBef>
                    <a:spcPts val="0"/>
                  </a:spcBef>
                  <a:buClrTx/>
                  <a:buSzTx/>
                  <a:buNone/>
                </a:pPr>
                <a:r>
                  <a:rPr lang="en-US" sz="1400" dirty="0">
                    <a:solidFill>
                      <a:srgbClr val="0070C0"/>
                    </a:solidFill>
                  </a:rPr>
                  <a:t>function</a:t>
                </a:r>
              </a:p>
            </p:txBody>
          </p:sp>
          <p:sp>
            <p:nvSpPr>
              <p:cNvPr id="16" name="Right Arrow 15"/>
              <p:cNvSpPr/>
              <p:nvPr/>
            </p:nvSpPr>
            <p:spPr>
              <a:xfrm>
                <a:off x="2362200" y="3086100"/>
                <a:ext cx="1752600" cy="304800"/>
              </a:xfrm>
              <a:prstGeom prst="righ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3"/>
              <p:cNvSpPr txBox="1">
                <a:spLocks noChangeArrowheads="1"/>
              </p:cNvSpPr>
              <p:nvPr/>
            </p:nvSpPr>
            <p:spPr>
              <a:xfrm>
                <a:off x="990600" y="3620810"/>
                <a:ext cx="2882900" cy="1323979"/>
              </a:xfrm>
              <a:prstGeom prst="rect">
                <a:avLst/>
              </a:prstGeom>
              <a:solidFill>
                <a:srgbClr val="7030A0"/>
              </a:solidFill>
              <a:ln w="28575">
                <a:noFill/>
              </a:ln>
            </p:spPr>
            <p:txBody>
              <a:bodyPr/>
              <a:lstStyle>
                <a:defPPr marR="0" lvl="0" algn="l" rtl="0">
                  <a:lnSpc>
                    <a:spcPct val="100000"/>
                  </a:lnSpc>
                  <a:spcBef>
                    <a:spcPts val="0"/>
                  </a:spcBef>
                  <a:spcAft>
                    <a:spcPts val="0"/>
                  </a:spcAft>
                </a:defPPr>
                <a:lvl1pPr marL="0" indent="0" algn="ctr">
                  <a:buClr>
                    <a:schemeClr val="accent1"/>
                  </a:buClr>
                  <a:buSzPct val="75000"/>
                  <a:buFont typeface="Wingdings" pitchFamily="2" charset="2"/>
                  <a:buNone/>
                  <a:defRPr sz="2400">
                    <a:solidFill>
                      <a:srgbClr val="FFFF00"/>
                    </a:solidFill>
                  </a:defRPr>
                </a:lvl1pPr>
                <a:lvl2pPr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2pPr>
                <a:lvl3pPr marL="685800" indent="-228600">
                  <a:spcBef>
                    <a:spcPts val="600"/>
                  </a:spcBef>
                  <a:buClr>
                    <a:schemeClr val="accent1"/>
                  </a:buClr>
                  <a:buSzPct val="75000"/>
                  <a:buFont typeface="Wingdings" pitchFamily="2" charset="2"/>
                  <a:buChar char="n"/>
                  <a:defRPr>
                    <a:solidFill>
                      <a:schemeClr val="tx1">
                        <a:lumMod val="65000"/>
                        <a:lumOff val="35000"/>
                      </a:schemeClr>
                    </a:solidFill>
                  </a:defRPr>
                </a:lvl3pPr>
                <a:lvl4pPr marL="914400"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4pPr>
                <a:lvl5pPr marL="1143000" indent="-228600">
                  <a:spcBef>
                    <a:spcPts val="600"/>
                  </a:spcBef>
                  <a:buClr>
                    <a:schemeClr val="accent1"/>
                  </a:buClr>
                  <a:buSzPct val="75000"/>
                  <a:buFont typeface="Wingdings" pitchFamily="2" charset="2"/>
                  <a:buChar char="n"/>
                  <a:defRPr>
                    <a:solidFill>
                      <a:schemeClr val="tx1">
                        <a:lumMod val="65000"/>
                        <a:lumOff val="3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dirty="0"/>
                  <a:t>Name of the file</a:t>
                </a:r>
              </a:p>
              <a:p>
                <a:r>
                  <a:rPr lang="en-US" dirty="0"/>
                  <a:t>Path of the file</a:t>
                </a:r>
              </a:p>
            </p:txBody>
          </p:sp>
          <p:sp>
            <p:nvSpPr>
              <p:cNvPr id="18" name="Right Arrow 17"/>
              <p:cNvSpPr/>
              <p:nvPr/>
            </p:nvSpPr>
            <p:spPr>
              <a:xfrm>
                <a:off x="5937250" y="3086100"/>
                <a:ext cx="1752600" cy="304800"/>
              </a:xfrm>
              <a:prstGeom prst="rightArrow">
                <a:avLst/>
              </a:prstGeom>
              <a:solidFill>
                <a:schemeClr val="accent2">
                  <a:lumMod val="25000"/>
                  <a:lumOff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3"/>
              <p:cNvSpPr txBox="1">
                <a:spLocks noChangeArrowheads="1"/>
              </p:cNvSpPr>
              <p:nvPr/>
            </p:nvSpPr>
            <p:spPr>
              <a:xfrm>
                <a:off x="6153075" y="3620810"/>
                <a:ext cx="2882900" cy="957354"/>
              </a:xfrm>
              <a:prstGeom prst="rect">
                <a:avLst/>
              </a:prstGeom>
              <a:solidFill>
                <a:srgbClr val="7030A0"/>
              </a:solidFill>
              <a:ln w="28575">
                <a:noFill/>
              </a:ln>
            </p:spPr>
            <p:txBody>
              <a:bodyPr/>
              <a:lstStyle>
                <a:defPPr>
                  <a:defRPr lang="en-US"/>
                </a:defPPr>
                <a:lvl1pPr marL="228600" indent="-228600">
                  <a:spcBef>
                    <a:spcPts val="2000"/>
                  </a:spcBef>
                  <a:buClr>
                    <a:schemeClr val="accent1"/>
                  </a:buClr>
                  <a:buSzPct val="75000"/>
                  <a:buFont typeface="Wingdings" pitchFamily="2" charset="2"/>
                  <a:buChar char="n"/>
                  <a:defRPr sz="2800"/>
                </a:lvl1pPr>
                <a:lvl2pPr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2pPr>
                <a:lvl3pPr marL="685800" indent="-228600">
                  <a:spcBef>
                    <a:spcPts val="600"/>
                  </a:spcBef>
                  <a:buClr>
                    <a:schemeClr val="accent1"/>
                  </a:buClr>
                  <a:buSzPct val="75000"/>
                  <a:buFont typeface="Wingdings" pitchFamily="2" charset="2"/>
                  <a:buChar char="n"/>
                  <a:defRPr>
                    <a:solidFill>
                      <a:schemeClr val="tx1">
                        <a:lumMod val="65000"/>
                        <a:lumOff val="35000"/>
                      </a:schemeClr>
                    </a:solidFill>
                  </a:defRPr>
                </a:lvl3pPr>
                <a:lvl4pPr marL="914400"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4pPr>
                <a:lvl5pPr marL="1143000" indent="-228600">
                  <a:spcBef>
                    <a:spcPts val="600"/>
                  </a:spcBef>
                  <a:buClr>
                    <a:schemeClr val="accent1"/>
                  </a:buClr>
                  <a:buSzPct val="75000"/>
                  <a:buFont typeface="Wingdings" pitchFamily="2" charset="2"/>
                  <a:buChar char="n"/>
                  <a:defRPr>
                    <a:solidFill>
                      <a:schemeClr val="tx1">
                        <a:lumMod val="65000"/>
                        <a:lumOff val="3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lgn="ctr">
                  <a:spcBef>
                    <a:spcPts val="0"/>
                  </a:spcBef>
                  <a:buNone/>
                </a:pPr>
                <a:r>
                  <a:rPr lang="en-US" sz="2400" dirty="0">
                    <a:solidFill>
                      <a:srgbClr val="FFFF00"/>
                    </a:solidFill>
                  </a:rPr>
                  <a:t>File object</a:t>
                </a:r>
              </a:p>
            </p:txBody>
          </p:sp>
        </p:grpSp>
        <p:sp>
          <p:nvSpPr>
            <p:cNvPr id="10" name="TextBox 9"/>
            <p:cNvSpPr txBox="1"/>
            <p:nvPr/>
          </p:nvSpPr>
          <p:spPr>
            <a:xfrm>
              <a:off x="6076421" y="4294964"/>
              <a:ext cx="2133600" cy="623459"/>
            </a:xfrm>
            <a:prstGeom prst="rect">
              <a:avLst/>
            </a:prstGeom>
            <a:noFill/>
          </p:spPr>
          <p:txBody>
            <a:bodyPr wrap="square" rtlCol="0">
              <a:spAutoFit/>
            </a:bodyPr>
            <a:lstStyle/>
            <a:p>
              <a:r>
                <a:rPr lang="en-US" sz="2000" dirty="0">
                  <a:solidFill>
                    <a:srgbClr val="FFFF00"/>
                  </a:solidFill>
                </a:rPr>
                <a:t>Default path</a:t>
              </a:r>
            </a:p>
          </p:txBody>
        </p:sp>
        <p:sp>
          <p:nvSpPr>
            <p:cNvPr id="11" name="TextBox 10"/>
            <p:cNvSpPr txBox="1"/>
            <p:nvPr/>
          </p:nvSpPr>
          <p:spPr>
            <a:xfrm>
              <a:off x="6076421" y="5044443"/>
              <a:ext cx="2133600" cy="623459"/>
            </a:xfrm>
            <a:prstGeom prst="rect">
              <a:avLst/>
            </a:prstGeom>
            <a:noFill/>
          </p:spPr>
          <p:txBody>
            <a:bodyPr wrap="square" rtlCol="0">
              <a:spAutoFit/>
            </a:bodyPr>
            <a:lstStyle/>
            <a:p>
              <a:r>
                <a:rPr lang="en-US" sz="2000" dirty="0">
                  <a:solidFill>
                    <a:srgbClr val="FFFF00"/>
                  </a:solidFill>
                </a:rPr>
                <a:t>Defined path</a:t>
              </a:r>
            </a:p>
          </p:txBody>
        </p:sp>
        <p:cxnSp>
          <p:nvCxnSpPr>
            <p:cNvPr id="12" name="Straight Arrow Connector 11"/>
            <p:cNvCxnSpPr>
              <a:stCxn id="10" idx="1"/>
            </p:cNvCxnSpPr>
            <p:nvPr/>
          </p:nvCxnSpPr>
          <p:spPr>
            <a:xfrm flipH="1" flipV="1">
              <a:off x="4794165" y="4599062"/>
              <a:ext cx="1282256" cy="7632"/>
            </a:xfrm>
            <a:prstGeom prst="straightConnector1">
              <a:avLst/>
            </a:prstGeom>
            <a:ln w="38100">
              <a:solidFill>
                <a:schemeClr val="accent4">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4794165" y="5318164"/>
              <a:ext cx="1282255" cy="0"/>
            </a:xfrm>
            <a:prstGeom prst="straightConnector1">
              <a:avLst/>
            </a:prstGeom>
            <a:ln w="38100">
              <a:solidFill>
                <a:schemeClr val="accent4">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3"/>
          <a:stretch>
            <a:fillRect/>
          </a:stretch>
        </p:blipFill>
        <p:spPr>
          <a:xfrm>
            <a:off x="1057159" y="3145673"/>
            <a:ext cx="3372046" cy="1115059"/>
          </a:xfrm>
          <a:prstGeom prst="rect">
            <a:avLst/>
          </a:prstGeom>
        </p:spPr>
      </p:pic>
    </p:spTree>
    <p:extLst>
      <p:ext uri="{BB962C8B-B14F-4D97-AF65-F5344CB8AC3E}">
        <p14:creationId xmlns:p14="http://schemas.microsoft.com/office/powerpoint/2010/main" val="3167494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a:t>
            </a:r>
            <a:endParaRPr lang="ar-EG" dirty="0"/>
          </a:p>
        </p:txBody>
      </p:sp>
      <p:sp>
        <p:nvSpPr>
          <p:cNvPr id="3" name="Text Placeholder 2"/>
          <p:cNvSpPr>
            <a:spLocks noGrp="1"/>
          </p:cNvSpPr>
          <p:nvPr>
            <p:ph type="body" idx="1"/>
          </p:nvPr>
        </p:nvSpPr>
        <p:spPr>
          <a:xfrm>
            <a:off x="1207850" y="1430148"/>
            <a:ext cx="6728400" cy="1149770"/>
          </a:xfrm>
        </p:spPr>
        <p:txBody>
          <a:bodyPr/>
          <a:lstStyle/>
          <a:p>
            <a:r>
              <a:rPr lang="en-US" dirty="0"/>
              <a:t>when we're working with file objects most of our interaction will be through </a:t>
            </a:r>
            <a:r>
              <a:rPr lang="en-US" dirty="0">
                <a:solidFill>
                  <a:srgbClr val="FFFF00"/>
                </a:solidFill>
              </a:rPr>
              <a:t>methods</a:t>
            </a:r>
            <a:r>
              <a:rPr lang="en-US" dirty="0"/>
              <a:t>.</a:t>
            </a:r>
          </a:p>
          <a:p>
            <a:r>
              <a:rPr lang="en-US" b="1" u="sng" dirty="0">
                <a:solidFill>
                  <a:srgbClr val="FFFF00"/>
                </a:solidFill>
              </a:rPr>
              <a:t>Ex:</a:t>
            </a:r>
            <a:r>
              <a:rPr lang="en-US" dirty="0"/>
              <a:t> read(), write(), </a:t>
            </a:r>
            <a:r>
              <a:rPr lang="en-US" dirty="0" err="1"/>
              <a:t>rstrip</a:t>
            </a:r>
            <a:r>
              <a:rPr lang="en-US" dirty="0"/>
              <a:t>()</a:t>
            </a:r>
          </a:p>
          <a:p>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grpSp>
        <p:nvGrpSpPr>
          <p:cNvPr id="5" name="Group 4"/>
          <p:cNvGrpSpPr/>
          <p:nvPr/>
        </p:nvGrpSpPr>
        <p:grpSpPr>
          <a:xfrm>
            <a:off x="557212" y="2700338"/>
            <a:ext cx="8050346" cy="2200266"/>
            <a:chOff x="1185188" y="3196011"/>
            <a:chExt cx="8050346" cy="2200266"/>
          </a:xfrm>
        </p:grpSpPr>
        <p:grpSp>
          <p:nvGrpSpPr>
            <p:cNvPr id="6" name="Group 5"/>
            <p:cNvGrpSpPr/>
            <p:nvPr/>
          </p:nvGrpSpPr>
          <p:grpSpPr>
            <a:xfrm>
              <a:off x="1185188" y="3196011"/>
              <a:ext cx="8050346" cy="1001307"/>
              <a:chOff x="1373895" y="2667000"/>
              <a:chExt cx="8050346" cy="1001307"/>
            </a:xfrm>
          </p:grpSpPr>
          <p:sp>
            <p:nvSpPr>
              <p:cNvPr id="9" name="Rectangle 3"/>
              <p:cNvSpPr txBox="1">
                <a:spLocks noChangeArrowheads="1"/>
              </p:cNvSpPr>
              <p:nvPr/>
            </p:nvSpPr>
            <p:spPr>
              <a:xfrm>
                <a:off x="4114800" y="2667000"/>
                <a:ext cx="1828800" cy="914400"/>
              </a:xfrm>
              <a:prstGeom prst="rect">
                <a:avLst/>
              </a:prstGeom>
              <a:solidFill>
                <a:schemeClr val="accent5">
                  <a:lumMod val="20000"/>
                  <a:lumOff val="80000"/>
                </a:schemeClr>
              </a:solidFill>
              <a:ln w="28575">
                <a:noFill/>
              </a:ln>
            </p:spPr>
            <p:txBody>
              <a:bodyPr/>
              <a:lstStyle>
                <a:defPPr>
                  <a:defRPr lang="en-US"/>
                </a:defPPr>
                <a:lvl1pPr marL="228600" indent="-228600">
                  <a:spcBef>
                    <a:spcPts val="2000"/>
                  </a:spcBef>
                  <a:buClr>
                    <a:schemeClr val="accent1"/>
                  </a:buClr>
                  <a:buSzPct val="75000"/>
                  <a:buFont typeface="Wingdings" pitchFamily="2" charset="2"/>
                  <a:buChar char="n"/>
                  <a:defRPr sz="2800"/>
                </a:lvl1pPr>
                <a:lvl2pPr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2pPr>
                <a:lvl3pPr marL="685800" indent="-228600">
                  <a:spcBef>
                    <a:spcPts val="600"/>
                  </a:spcBef>
                  <a:buClr>
                    <a:schemeClr val="accent1"/>
                  </a:buClr>
                  <a:buSzPct val="75000"/>
                  <a:buFont typeface="Wingdings" pitchFamily="2" charset="2"/>
                  <a:buChar char="n"/>
                  <a:defRPr>
                    <a:solidFill>
                      <a:schemeClr val="tx1">
                        <a:lumMod val="65000"/>
                        <a:lumOff val="35000"/>
                      </a:schemeClr>
                    </a:solidFill>
                  </a:defRPr>
                </a:lvl3pPr>
                <a:lvl4pPr marL="914400"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4pPr>
                <a:lvl5pPr marL="1143000" indent="-228600">
                  <a:spcBef>
                    <a:spcPts val="600"/>
                  </a:spcBef>
                  <a:buClr>
                    <a:schemeClr val="accent1"/>
                  </a:buClr>
                  <a:buSzPct val="75000"/>
                  <a:buFont typeface="Wingdings" pitchFamily="2" charset="2"/>
                  <a:buChar char="n"/>
                  <a:defRPr>
                    <a:solidFill>
                      <a:schemeClr val="tx1">
                        <a:lumMod val="65000"/>
                        <a:lumOff val="3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lgn="ctr">
                  <a:buNone/>
                </a:pPr>
                <a:r>
                  <a:rPr lang="en-US" sz="4000" dirty="0">
                    <a:solidFill>
                      <a:srgbClr val="FF0000"/>
                    </a:solidFill>
                  </a:rPr>
                  <a:t>read()</a:t>
                </a:r>
              </a:p>
              <a:p>
                <a:pPr marL="0" indent="0" algn="ctr">
                  <a:spcBef>
                    <a:spcPts val="0"/>
                  </a:spcBef>
                  <a:buNone/>
                </a:pPr>
                <a:r>
                  <a:rPr lang="en-US" sz="1800" dirty="0">
                    <a:solidFill>
                      <a:srgbClr val="0070C0"/>
                    </a:solidFill>
                  </a:rPr>
                  <a:t>method</a:t>
                </a:r>
              </a:p>
            </p:txBody>
          </p:sp>
          <p:sp>
            <p:nvSpPr>
              <p:cNvPr id="10" name="Right Arrow 9"/>
              <p:cNvSpPr/>
              <p:nvPr/>
            </p:nvSpPr>
            <p:spPr>
              <a:xfrm>
                <a:off x="2362200" y="2857492"/>
                <a:ext cx="1752600" cy="304800"/>
              </a:xfrm>
              <a:prstGeom prst="rightArrow">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3"/>
              <p:cNvSpPr txBox="1">
                <a:spLocks noChangeArrowheads="1"/>
              </p:cNvSpPr>
              <p:nvPr/>
            </p:nvSpPr>
            <p:spPr>
              <a:xfrm>
                <a:off x="1373895" y="3220747"/>
                <a:ext cx="2538583" cy="447560"/>
              </a:xfrm>
              <a:prstGeom prst="rect">
                <a:avLst/>
              </a:prstGeom>
              <a:solidFill>
                <a:schemeClr val="accent3">
                  <a:lumMod val="60000"/>
                  <a:lumOff val="40000"/>
                </a:schemeClr>
              </a:solidFill>
              <a:ln w="28575">
                <a:noFill/>
              </a:ln>
            </p:spPr>
            <p:txBody>
              <a:bodyPr/>
              <a:lstStyle>
                <a:defPPr marR="0" lvl="0" algn="l" rtl="0">
                  <a:lnSpc>
                    <a:spcPct val="100000"/>
                  </a:lnSpc>
                  <a:spcBef>
                    <a:spcPts val="0"/>
                  </a:spcBef>
                  <a:spcAft>
                    <a:spcPts val="0"/>
                  </a:spcAft>
                </a:defPPr>
                <a:lvl1pPr marL="228600" indent="-228600">
                  <a:buClr>
                    <a:schemeClr val="accent1"/>
                  </a:buClr>
                  <a:buSzPct val="75000"/>
                  <a:buFont typeface="Wingdings" panose="05000000000000000000" pitchFamily="2" charset="2"/>
                  <a:buChar char="§"/>
                  <a:defRPr sz="2400">
                    <a:solidFill>
                      <a:srgbClr val="FFFF00"/>
                    </a:solidFill>
                  </a:defRPr>
                </a:lvl1pPr>
                <a:lvl2pPr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2pPr>
                <a:lvl3pPr marL="685800" indent="-228600">
                  <a:spcBef>
                    <a:spcPts val="600"/>
                  </a:spcBef>
                  <a:buClr>
                    <a:schemeClr val="accent1"/>
                  </a:buClr>
                  <a:buSzPct val="75000"/>
                  <a:buFont typeface="Wingdings" pitchFamily="2" charset="2"/>
                  <a:buChar char="n"/>
                  <a:defRPr>
                    <a:solidFill>
                      <a:schemeClr val="tx1">
                        <a:lumMod val="65000"/>
                        <a:lumOff val="35000"/>
                      </a:schemeClr>
                    </a:solidFill>
                  </a:defRPr>
                </a:lvl3pPr>
                <a:lvl4pPr marL="914400"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4pPr>
                <a:lvl5pPr marL="1143000" indent="-228600">
                  <a:spcBef>
                    <a:spcPts val="600"/>
                  </a:spcBef>
                  <a:buClr>
                    <a:schemeClr val="accent1"/>
                  </a:buClr>
                  <a:buSzPct val="75000"/>
                  <a:buFont typeface="Wingdings" pitchFamily="2" charset="2"/>
                  <a:buChar char="n"/>
                  <a:defRPr>
                    <a:solidFill>
                      <a:schemeClr val="tx1">
                        <a:lumMod val="65000"/>
                        <a:lumOff val="3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dirty="0">
                    <a:solidFill>
                      <a:srgbClr val="7030A0"/>
                    </a:solidFill>
                  </a:rPr>
                  <a:t>No arguments</a:t>
                </a:r>
              </a:p>
            </p:txBody>
          </p:sp>
          <p:sp>
            <p:nvSpPr>
              <p:cNvPr id="12" name="Right Arrow 11"/>
              <p:cNvSpPr/>
              <p:nvPr/>
            </p:nvSpPr>
            <p:spPr>
              <a:xfrm>
                <a:off x="5937250" y="2857492"/>
                <a:ext cx="1752600" cy="304800"/>
              </a:xfrm>
              <a:prstGeom prst="rightArrow">
                <a:avLst/>
              </a:prstGeom>
              <a:solidFill>
                <a:schemeClr val="accent2">
                  <a:lumMod val="25000"/>
                  <a:lumOff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3"/>
              <p:cNvSpPr txBox="1">
                <a:spLocks noChangeArrowheads="1"/>
              </p:cNvSpPr>
              <p:nvPr/>
            </p:nvSpPr>
            <p:spPr>
              <a:xfrm>
                <a:off x="6145921" y="3220747"/>
                <a:ext cx="3278320" cy="379690"/>
              </a:xfrm>
              <a:prstGeom prst="rect">
                <a:avLst/>
              </a:prstGeom>
              <a:solidFill>
                <a:srgbClr val="7030A0"/>
              </a:solidFill>
              <a:ln w="28575">
                <a:noFill/>
              </a:ln>
            </p:spPr>
            <p:txBody>
              <a:bodyPr/>
              <a:lstStyle>
                <a:defPPr>
                  <a:defRPr lang="en-US"/>
                </a:defPPr>
                <a:lvl1pPr marL="228600" indent="-228600">
                  <a:spcBef>
                    <a:spcPts val="2000"/>
                  </a:spcBef>
                  <a:buClr>
                    <a:schemeClr val="accent1"/>
                  </a:buClr>
                  <a:buSzPct val="75000"/>
                  <a:buFont typeface="Wingdings" pitchFamily="2" charset="2"/>
                  <a:buChar char="n"/>
                  <a:defRPr sz="2800"/>
                </a:lvl1pPr>
                <a:lvl2pPr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2pPr>
                <a:lvl3pPr marL="685800" indent="-228600">
                  <a:spcBef>
                    <a:spcPts val="600"/>
                  </a:spcBef>
                  <a:buClr>
                    <a:schemeClr val="accent1"/>
                  </a:buClr>
                  <a:buSzPct val="75000"/>
                  <a:buFont typeface="Wingdings" pitchFamily="2" charset="2"/>
                  <a:buChar char="n"/>
                  <a:defRPr>
                    <a:solidFill>
                      <a:schemeClr val="tx1">
                        <a:lumMod val="65000"/>
                        <a:lumOff val="35000"/>
                      </a:schemeClr>
                    </a:solidFill>
                  </a:defRPr>
                </a:lvl3pPr>
                <a:lvl4pPr marL="914400"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4pPr>
                <a:lvl5pPr marL="1143000" indent="-228600">
                  <a:spcBef>
                    <a:spcPts val="600"/>
                  </a:spcBef>
                  <a:buClr>
                    <a:schemeClr val="accent1"/>
                  </a:buClr>
                  <a:buSzPct val="75000"/>
                  <a:buFont typeface="Wingdings" pitchFamily="2" charset="2"/>
                  <a:buChar char="n"/>
                  <a:defRPr>
                    <a:solidFill>
                      <a:schemeClr val="tx1">
                        <a:lumMod val="65000"/>
                        <a:lumOff val="3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spcBef>
                    <a:spcPts val="0"/>
                  </a:spcBef>
                  <a:buFont typeface="Wingdings" panose="05000000000000000000" pitchFamily="2" charset="2"/>
                  <a:buChar char="§"/>
                </a:pPr>
                <a:r>
                  <a:rPr lang="en-US" sz="2000" dirty="0">
                    <a:solidFill>
                      <a:srgbClr val="FFFF00"/>
                    </a:solidFill>
                  </a:rPr>
                  <a:t>string</a:t>
                </a:r>
              </a:p>
            </p:txBody>
          </p:sp>
        </p:grpSp>
        <p:sp>
          <p:nvSpPr>
            <p:cNvPr id="7" name="Rectangle 3"/>
            <p:cNvSpPr txBox="1">
              <a:spLocks noChangeArrowheads="1"/>
            </p:cNvSpPr>
            <p:nvPr/>
          </p:nvSpPr>
          <p:spPr>
            <a:xfrm>
              <a:off x="5957214" y="4197318"/>
              <a:ext cx="3278320" cy="385223"/>
            </a:xfrm>
            <a:prstGeom prst="rect">
              <a:avLst/>
            </a:prstGeom>
            <a:solidFill>
              <a:srgbClr val="7030A0"/>
            </a:solidFill>
            <a:ln w="28575">
              <a:noFill/>
            </a:ln>
          </p:spPr>
          <p:txBody>
            <a:bodyPr/>
            <a:lstStyle>
              <a:defPPr>
                <a:defRPr lang="en-US"/>
              </a:defPPr>
              <a:lvl1pPr marL="228600" indent="-228600">
                <a:spcBef>
                  <a:spcPts val="2000"/>
                </a:spcBef>
                <a:buClr>
                  <a:schemeClr val="accent1"/>
                </a:buClr>
                <a:buSzPct val="75000"/>
                <a:buFont typeface="Wingdings" pitchFamily="2" charset="2"/>
                <a:buChar char="n"/>
                <a:defRPr sz="2800"/>
              </a:lvl1pPr>
              <a:lvl2pPr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2pPr>
              <a:lvl3pPr marL="685800" indent="-228600">
                <a:spcBef>
                  <a:spcPts val="600"/>
                </a:spcBef>
                <a:buClr>
                  <a:schemeClr val="accent1"/>
                </a:buClr>
                <a:buSzPct val="75000"/>
                <a:buFont typeface="Wingdings" pitchFamily="2" charset="2"/>
                <a:buChar char="n"/>
                <a:defRPr>
                  <a:solidFill>
                    <a:schemeClr val="tx1">
                      <a:lumMod val="65000"/>
                      <a:lumOff val="35000"/>
                    </a:schemeClr>
                  </a:solidFill>
                </a:defRPr>
              </a:lvl3pPr>
              <a:lvl4pPr marL="914400"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4pPr>
              <a:lvl5pPr marL="1143000" indent="-228600">
                <a:spcBef>
                  <a:spcPts val="600"/>
                </a:spcBef>
                <a:buClr>
                  <a:schemeClr val="accent1"/>
                </a:buClr>
                <a:buSzPct val="75000"/>
                <a:buFont typeface="Wingdings" pitchFamily="2" charset="2"/>
                <a:buChar char="n"/>
                <a:defRPr>
                  <a:solidFill>
                    <a:schemeClr val="tx1">
                      <a:lumMod val="65000"/>
                      <a:lumOff val="3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spcBef>
                  <a:spcPts val="0"/>
                </a:spcBef>
                <a:buFont typeface="Wingdings" panose="05000000000000000000" pitchFamily="2" charset="2"/>
                <a:buChar char="§"/>
              </a:pPr>
              <a:r>
                <a:rPr lang="en-US" sz="2000" dirty="0">
                  <a:solidFill>
                    <a:srgbClr val="FFFF00"/>
                  </a:solidFill>
                </a:rPr>
                <a:t>Can be stored in variable</a:t>
              </a:r>
            </a:p>
          </p:txBody>
        </p:sp>
        <p:sp>
          <p:nvSpPr>
            <p:cNvPr id="8" name="Rectangle 3"/>
            <p:cNvSpPr txBox="1">
              <a:spLocks noChangeArrowheads="1"/>
            </p:cNvSpPr>
            <p:nvPr/>
          </p:nvSpPr>
          <p:spPr>
            <a:xfrm>
              <a:off x="5957214" y="4635673"/>
              <a:ext cx="3278320" cy="760604"/>
            </a:xfrm>
            <a:prstGeom prst="rect">
              <a:avLst/>
            </a:prstGeom>
            <a:solidFill>
              <a:srgbClr val="7030A0"/>
            </a:solidFill>
            <a:ln w="28575">
              <a:noFill/>
            </a:ln>
          </p:spPr>
          <p:txBody>
            <a:bodyPr/>
            <a:lstStyle>
              <a:defPPr>
                <a:defRPr lang="en-US"/>
              </a:defPPr>
              <a:lvl1pPr marL="228600" indent="-228600">
                <a:spcBef>
                  <a:spcPts val="2000"/>
                </a:spcBef>
                <a:buClr>
                  <a:schemeClr val="accent1"/>
                </a:buClr>
                <a:buSzPct val="75000"/>
                <a:buFont typeface="Wingdings" pitchFamily="2" charset="2"/>
                <a:buChar char="n"/>
                <a:defRPr sz="2800"/>
              </a:lvl1pPr>
              <a:lvl2pPr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2pPr>
              <a:lvl3pPr marL="685800" indent="-228600">
                <a:spcBef>
                  <a:spcPts val="600"/>
                </a:spcBef>
                <a:buClr>
                  <a:schemeClr val="accent1"/>
                </a:buClr>
                <a:buSzPct val="75000"/>
                <a:buFont typeface="Wingdings" pitchFamily="2" charset="2"/>
                <a:buChar char="n"/>
                <a:defRPr>
                  <a:solidFill>
                    <a:schemeClr val="tx1">
                      <a:lumMod val="65000"/>
                      <a:lumOff val="35000"/>
                    </a:schemeClr>
                  </a:solidFill>
                </a:defRPr>
              </a:lvl3pPr>
              <a:lvl4pPr marL="914400"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4pPr>
              <a:lvl5pPr marL="1143000" indent="-228600">
                <a:spcBef>
                  <a:spcPts val="600"/>
                </a:spcBef>
                <a:buClr>
                  <a:schemeClr val="accent1"/>
                </a:buClr>
                <a:buSzPct val="75000"/>
                <a:buFont typeface="Wingdings" pitchFamily="2" charset="2"/>
                <a:buChar char="n"/>
                <a:defRPr>
                  <a:solidFill>
                    <a:schemeClr val="tx1">
                      <a:lumMod val="65000"/>
                      <a:lumOff val="3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spcBef>
                  <a:spcPts val="0"/>
                </a:spcBef>
                <a:buFont typeface="Wingdings" panose="05000000000000000000" pitchFamily="2" charset="2"/>
                <a:buChar char="§"/>
              </a:pPr>
              <a:r>
                <a:rPr lang="en-US" sz="2000" dirty="0">
                  <a:solidFill>
                    <a:srgbClr val="FFFF00"/>
                  </a:solidFill>
                </a:rPr>
                <a:t>Treat it like any other str. </a:t>
              </a:r>
            </a:p>
            <a:p>
              <a:pPr marL="0" indent="0">
                <a:spcBef>
                  <a:spcPts val="0"/>
                </a:spcBef>
                <a:buNone/>
              </a:pPr>
              <a:r>
                <a:rPr lang="en-US" sz="2000" dirty="0">
                  <a:solidFill>
                    <a:srgbClr val="FFFF00"/>
                  </a:solidFill>
                </a:rPr>
                <a:t>    Ex: print</a:t>
              </a:r>
            </a:p>
          </p:txBody>
        </p:sp>
      </p:grpSp>
    </p:spTree>
    <p:extLst>
      <p:ext uri="{BB962C8B-B14F-4D97-AF65-F5344CB8AC3E}">
        <p14:creationId xmlns:p14="http://schemas.microsoft.com/office/powerpoint/2010/main" val="1437845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Objectives</a:t>
            </a:r>
            <a:endParaRPr dirty="0"/>
          </a:p>
        </p:txBody>
      </p:sp>
      <p:sp>
        <p:nvSpPr>
          <p:cNvPr id="459" name="Google Shape;459;p35"/>
          <p:cNvSpPr txBox="1">
            <a:spLocks noGrp="1"/>
          </p:cNvSpPr>
          <p:nvPr>
            <p:ph type="body" idx="1"/>
          </p:nvPr>
        </p:nvSpPr>
        <p:spPr>
          <a:xfrm>
            <a:off x="1015999" y="1307692"/>
            <a:ext cx="7611211" cy="3278108"/>
          </a:xfrm>
          <a:prstGeom prst="rect">
            <a:avLst/>
          </a:prstGeom>
        </p:spPr>
        <p:txBody>
          <a:bodyPr spcFirstLastPara="1" wrap="square" lIns="0" tIns="0" rIns="0" bIns="0" anchor="t" anchorCtr="0">
            <a:noAutofit/>
          </a:bodyPr>
          <a:lstStyle/>
          <a:p>
            <a:r>
              <a:rPr lang="en-US" dirty="0"/>
              <a:t>Input</a:t>
            </a:r>
          </a:p>
          <a:p>
            <a:r>
              <a:rPr lang="en-US" dirty="0"/>
              <a:t>Reading a file</a:t>
            </a:r>
          </a:p>
          <a:p>
            <a:r>
              <a:rPr lang="en-US" dirty="0"/>
              <a:t>Writing in a file</a:t>
            </a:r>
          </a:p>
          <a:p>
            <a:r>
              <a:rPr lang="en-US" dirty="0"/>
              <a:t>Importance</a:t>
            </a:r>
          </a:p>
          <a:p>
            <a:r>
              <a:rPr lang="en-US" dirty="0"/>
              <a:t>CSV</a:t>
            </a:r>
          </a:p>
          <a:p>
            <a:r>
              <a:rPr lang="en-US" dirty="0"/>
              <a:t>JSON</a:t>
            </a:r>
          </a:p>
          <a:p>
            <a:r>
              <a:rPr lang="en-US" dirty="0"/>
              <a:t>Exercises on input and outputs</a:t>
            </a:r>
          </a:p>
        </p:txBody>
      </p:sp>
      <p:sp>
        <p:nvSpPr>
          <p:cNvPr id="460" name="Google Shape;460;p3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929590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 (cont.)</a:t>
            </a:r>
            <a:endParaRPr lang="ar-EG" dirty="0"/>
          </a:p>
        </p:txBody>
      </p:sp>
      <p:sp>
        <p:nvSpPr>
          <p:cNvPr id="3" name="Text Placeholder 2"/>
          <p:cNvSpPr>
            <a:spLocks noGrp="1"/>
          </p:cNvSpPr>
          <p:nvPr>
            <p:ph type="body" idx="1"/>
          </p:nvPr>
        </p:nvSpPr>
        <p:spPr>
          <a:xfrm>
            <a:off x="1207850" y="1430148"/>
            <a:ext cx="6728400" cy="1149770"/>
          </a:xfrm>
        </p:spPr>
        <p:txBody>
          <a:bodyPr/>
          <a:lstStyle/>
          <a:p>
            <a:r>
              <a:rPr lang="en-US" dirty="0"/>
              <a:t>Read input.txt file</a:t>
            </a:r>
          </a:p>
          <a:p>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grpSp>
        <p:nvGrpSpPr>
          <p:cNvPr id="16" name="Group 15"/>
          <p:cNvGrpSpPr/>
          <p:nvPr/>
        </p:nvGrpSpPr>
        <p:grpSpPr>
          <a:xfrm>
            <a:off x="4572050" y="1404002"/>
            <a:ext cx="3962400" cy="3378328"/>
            <a:chOff x="2124075" y="2579918"/>
            <a:chExt cx="2352675" cy="2005882"/>
          </a:xfrm>
        </p:grpSpPr>
        <p:pic>
          <p:nvPicPr>
            <p:cNvPr id="14" name="Picture 13"/>
            <p:cNvPicPr>
              <a:picLocks noChangeAspect="1"/>
            </p:cNvPicPr>
            <p:nvPr/>
          </p:nvPicPr>
          <p:blipFill>
            <a:blip r:embed="rId2"/>
            <a:stretch>
              <a:fillRect/>
            </a:stretch>
          </p:blipFill>
          <p:spPr>
            <a:xfrm>
              <a:off x="2124075" y="3042750"/>
              <a:ext cx="2352675" cy="1543050"/>
            </a:xfrm>
            <a:prstGeom prst="rect">
              <a:avLst/>
            </a:prstGeom>
          </p:spPr>
        </p:pic>
        <p:pic>
          <p:nvPicPr>
            <p:cNvPr id="15" name="Picture 14"/>
            <p:cNvPicPr>
              <a:picLocks noChangeAspect="1"/>
            </p:cNvPicPr>
            <p:nvPr/>
          </p:nvPicPr>
          <p:blipFill>
            <a:blip r:embed="rId3"/>
            <a:stretch>
              <a:fillRect/>
            </a:stretch>
          </p:blipFill>
          <p:spPr>
            <a:xfrm>
              <a:off x="2124075" y="2579918"/>
              <a:ext cx="2352675" cy="381000"/>
            </a:xfrm>
            <a:prstGeom prst="rect">
              <a:avLst/>
            </a:prstGeom>
          </p:spPr>
        </p:pic>
      </p:grpSp>
    </p:spTree>
    <p:extLst>
      <p:ext uri="{BB962C8B-B14F-4D97-AF65-F5344CB8AC3E}">
        <p14:creationId xmlns:p14="http://schemas.microsoft.com/office/powerpoint/2010/main" val="151814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errors</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pic>
        <p:nvPicPr>
          <p:cNvPr id="6" name="Picture 5"/>
          <p:cNvPicPr>
            <a:picLocks noChangeAspect="1"/>
          </p:cNvPicPr>
          <p:nvPr/>
        </p:nvPicPr>
        <p:blipFill>
          <a:blip r:embed="rId2"/>
          <a:stretch>
            <a:fillRect/>
          </a:stretch>
        </p:blipFill>
        <p:spPr>
          <a:xfrm>
            <a:off x="1207850" y="1333500"/>
            <a:ext cx="3952875" cy="1847850"/>
          </a:xfrm>
          <a:prstGeom prst="rect">
            <a:avLst/>
          </a:prstGeom>
        </p:spPr>
      </p:pic>
      <p:sp>
        <p:nvSpPr>
          <p:cNvPr id="10" name="Cloud 9"/>
          <p:cNvSpPr/>
          <p:nvPr/>
        </p:nvSpPr>
        <p:spPr>
          <a:xfrm>
            <a:off x="5615862" y="1502961"/>
            <a:ext cx="2971800" cy="1508928"/>
          </a:xfrm>
          <a:prstGeom prst="cloud">
            <a:avLst/>
          </a:prstGeom>
          <a:solidFill>
            <a:schemeClr val="bg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rgbClr val="FFFF00"/>
                </a:solidFill>
              </a:rPr>
              <a:t>read is a method that only works on </a:t>
            </a:r>
            <a:r>
              <a:rPr lang="en-US" sz="1800" u="sng" dirty="0">
                <a:solidFill>
                  <a:srgbClr val="FFFF00"/>
                </a:solidFill>
              </a:rPr>
              <a:t>file objects</a:t>
            </a:r>
            <a:r>
              <a:rPr lang="en-US" sz="1800" dirty="0">
                <a:solidFill>
                  <a:srgbClr val="FFFF00"/>
                </a:solidFill>
              </a:rPr>
              <a:t>.</a:t>
            </a:r>
          </a:p>
        </p:txBody>
      </p:sp>
      <p:pic>
        <p:nvPicPr>
          <p:cNvPr id="7" name="Picture 6"/>
          <p:cNvPicPr>
            <a:picLocks noChangeAspect="1"/>
          </p:cNvPicPr>
          <p:nvPr/>
        </p:nvPicPr>
        <p:blipFill>
          <a:blip r:embed="rId3"/>
          <a:stretch>
            <a:fillRect/>
          </a:stretch>
        </p:blipFill>
        <p:spPr>
          <a:xfrm>
            <a:off x="3795712" y="3321600"/>
            <a:ext cx="4638675" cy="1466850"/>
          </a:xfrm>
          <a:prstGeom prst="rect">
            <a:avLst/>
          </a:prstGeom>
        </p:spPr>
      </p:pic>
      <p:sp>
        <p:nvSpPr>
          <p:cNvPr id="12" name="Cloud 11"/>
          <p:cNvSpPr/>
          <p:nvPr/>
        </p:nvSpPr>
        <p:spPr>
          <a:xfrm>
            <a:off x="695354" y="3389861"/>
            <a:ext cx="2790796" cy="1195939"/>
          </a:xfrm>
          <a:prstGeom prst="cloud">
            <a:avLst/>
          </a:prstGeom>
          <a:solidFill>
            <a:schemeClr val="bg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rgbClr val="FFFF00"/>
                </a:solidFill>
              </a:rPr>
              <a:t>You need to read before print </a:t>
            </a:r>
          </a:p>
        </p:txBody>
      </p:sp>
    </p:spTree>
    <p:extLst>
      <p:ext uri="{BB962C8B-B14F-4D97-AF65-F5344CB8AC3E}">
        <p14:creationId xmlns:p14="http://schemas.microsoft.com/office/powerpoint/2010/main" val="3917113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the DNA sequence from the file and print its length </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pic>
        <p:nvPicPr>
          <p:cNvPr id="5" name="Picture 4"/>
          <p:cNvPicPr>
            <a:picLocks noChangeAspect="1"/>
          </p:cNvPicPr>
          <p:nvPr/>
        </p:nvPicPr>
        <p:blipFill>
          <a:blip r:embed="rId2"/>
          <a:stretch>
            <a:fillRect/>
          </a:stretch>
        </p:blipFill>
        <p:spPr>
          <a:xfrm>
            <a:off x="2471736" y="2631037"/>
            <a:ext cx="3835401" cy="2157413"/>
          </a:xfrm>
          <a:prstGeom prst="rect">
            <a:avLst/>
          </a:prstGeom>
        </p:spPr>
      </p:pic>
      <p:sp>
        <p:nvSpPr>
          <p:cNvPr id="6" name="Rectangle 3"/>
          <p:cNvSpPr txBox="1">
            <a:spLocks noChangeArrowheads="1"/>
          </p:cNvSpPr>
          <p:nvPr/>
        </p:nvSpPr>
        <p:spPr>
          <a:xfrm>
            <a:off x="1150698" y="1882485"/>
            <a:ext cx="2949815" cy="447560"/>
          </a:xfrm>
          <a:prstGeom prst="rect">
            <a:avLst/>
          </a:prstGeom>
          <a:solidFill>
            <a:schemeClr val="accent3">
              <a:lumMod val="60000"/>
              <a:lumOff val="40000"/>
            </a:schemeClr>
          </a:solidFill>
          <a:ln w="28575">
            <a:noFill/>
          </a:ln>
        </p:spPr>
        <p:txBody>
          <a:bodyPr/>
          <a:lstStyle>
            <a:defPPr marR="0" lvl="0" algn="l" rtl="0">
              <a:lnSpc>
                <a:spcPct val="100000"/>
              </a:lnSpc>
              <a:spcBef>
                <a:spcPts val="0"/>
              </a:spcBef>
              <a:spcAft>
                <a:spcPts val="0"/>
              </a:spcAft>
            </a:defPPr>
            <a:lvl1pPr marL="228600" indent="-228600">
              <a:buClr>
                <a:schemeClr val="accent1"/>
              </a:buClr>
              <a:buSzPct val="75000"/>
              <a:buFont typeface="Wingdings" panose="05000000000000000000" pitchFamily="2" charset="2"/>
              <a:buChar char="§"/>
              <a:defRPr sz="2400">
                <a:solidFill>
                  <a:srgbClr val="FFFF00"/>
                </a:solidFill>
              </a:defRPr>
            </a:lvl1pPr>
            <a:lvl2pPr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2pPr>
            <a:lvl3pPr marL="685800" indent="-228600">
              <a:spcBef>
                <a:spcPts val="600"/>
              </a:spcBef>
              <a:buClr>
                <a:schemeClr val="accent1"/>
              </a:buClr>
              <a:buSzPct val="75000"/>
              <a:buFont typeface="Wingdings" pitchFamily="2" charset="2"/>
              <a:buChar char="n"/>
              <a:defRPr>
                <a:solidFill>
                  <a:schemeClr val="tx1">
                    <a:lumMod val="65000"/>
                    <a:lumOff val="35000"/>
                  </a:schemeClr>
                </a:solidFill>
              </a:defRPr>
            </a:lvl3pPr>
            <a:lvl4pPr marL="914400"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4pPr>
            <a:lvl5pPr marL="1143000" indent="-228600">
              <a:spcBef>
                <a:spcPts val="600"/>
              </a:spcBef>
              <a:buClr>
                <a:schemeClr val="accent1"/>
              </a:buClr>
              <a:buSzPct val="75000"/>
              <a:buFont typeface="Wingdings" pitchFamily="2" charset="2"/>
              <a:buChar char="n"/>
              <a:defRPr>
                <a:solidFill>
                  <a:schemeClr val="tx1">
                    <a:lumMod val="65000"/>
                    <a:lumOff val="3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dirty="0">
                <a:solidFill>
                  <a:srgbClr val="7030A0"/>
                </a:solidFill>
              </a:rPr>
              <a:t>Expected output</a:t>
            </a:r>
          </a:p>
        </p:txBody>
      </p:sp>
    </p:spTree>
    <p:extLst>
      <p:ext uri="{BB962C8B-B14F-4D97-AF65-F5344CB8AC3E}">
        <p14:creationId xmlns:p14="http://schemas.microsoft.com/office/powerpoint/2010/main" val="3901669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the DNA sequence from the file and print its length (Solution)</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pic>
        <p:nvPicPr>
          <p:cNvPr id="7" name="Picture 6"/>
          <p:cNvPicPr>
            <a:picLocks noChangeAspect="1"/>
          </p:cNvPicPr>
          <p:nvPr/>
        </p:nvPicPr>
        <p:blipFill>
          <a:blip r:embed="rId2"/>
          <a:stretch>
            <a:fillRect/>
          </a:stretch>
        </p:blipFill>
        <p:spPr>
          <a:xfrm>
            <a:off x="947737" y="1719263"/>
            <a:ext cx="7480173" cy="2209800"/>
          </a:xfrm>
          <a:prstGeom prst="rect">
            <a:avLst/>
          </a:prstGeom>
        </p:spPr>
      </p:pic>
      <p:sp>
        <p:nvSpPr>
          <p:cNvPr id="8" name="Cloud 7"/>
          <p:cNvSpPr/>
          <p:nvPr/>
        </p:nvSpPr>
        <p:spPr>
          <a:xfrm>
            <a:off x="5769041" y="3482172"/>
            <a:ext cx="2871134" cy="1508928"/>
          </a:xfrm>
          <a:prstGeom prst="cloud">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tx1"/>
                </a:solidFill>
              </a:rPr>
              <a:t>Why the result in 2 lines</a:t>
            </a:r>
          </a:p>
          <a:p>
            <a:pPr algn="ctr"/>
            <a:r>
              <a:rPr lang="en-US" sz="1800" dirty="0">
                <a:solidFill>
                  <a:schemeClr val="tx1"/>
                </a:solidFill>
              </a:rPr>
              <a:t>  </a:t>
            </a:r>
            <a:r>
              <a:rPr lang="en-US" sz="3200" dirty="0">
                <a:solidFill>
                  <a:schemeClr val="tx1"/>
                </a:solidFill>
              </a:rPr>
              <a:t>???</a:t>
            </a:r>
          </a:p>
        </p:txBody>
      </p:sp>
    </p:spTree>
    <p:extLst>
      <p:ext uri="{BB962C8B-B14F-4D97-AF65-F5344CB8AC3E}">
        <p14:creationId xmlns:p14="http://schemas.microsoft.com/office/powerpoint/2010/main" val="975687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rstrip</a:t>
            </a:r>
            <a:r>
              <a:rPr lang="en-GB" dirty="0"/>
              <a:t>() </a:t>
            </a:r>
            <a:endParaRPr lang="ar-EG" dirty="0"/>
          </a:p>
        </p:txBody>
      </p:sp>
      <p:sp>
        <p:nvSpPr>
          <p:cNvPr id="3" name="Text Placeholder 2"/>
          <p:cNvSpPr>
            <a:spLocks noGrp="1"/>
          </p:cNvSpPr>
          <p:nvPr>
            <p:ph type="body" idx="1"/>
          </p:nvPr>
        </p:nvSpPr>
        <p:spPr>
          <a:xfrm>
            <a:off x="383301" y="1431236"/>
            <a:ext cx="8256874" cy="827277"/>
          </a:xfrm>
        </p:spPr>
        <p:txBody>
          <a:bodyPr/>
          <a:lstStyle/>
          <a:p>
            <a:r>
              <a:rPr lang="en-US" sz="2000" b="1" dirty="0" err="1">
                <a:solidFill>
                  <a:srgbClr val="FFFF00"/>
                </a:solidFill>
              </a:rPr>
              <a:t>rstrip</a:t>
            </a:r>
            <a:r>
              <a:rPr lang="en-US" sz="2000" b="1" dirty="0">
                <a:solidFill>
                  <a:srgbClr val="FFFF00"/>
                </a:solidFill>
              </a:rPr>
              <a:t>() </a:t>
            </a:r>
            <a:r>
              <a:rPr lang="en-US" sz="2000" dirty="0"/>
              <a:t>is a method for removing new lines from the end of a file, </a:t>
            </a:r>
          </a:p>
          <a:p>
            <a:endParaRPr lang="ar-EG"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grpSp>
        <p:nvGrpSpPr>
          <p:cNvPr id="5" name="Group 4"/>
          <p:cNvGrpSpPr/>
          <p:nvPr/>
        </p:nvGrpSpPr>
        <p:grpSpPr>
          <a:xfrm>
            <a:off x="621571" y="2039039"/>
            <a:ext cx="7908067" cy="2296082"/>
            <a:chOff x="801893" y="3196011"/>
            <a:chExt cx="7908067" cy="2296082"/>
          </a:xfrm>
        </p:grpSpPr>
        <p:grpSp>
          <p:nvGrpSpPr>
            <p:cNvPr id="6" name="Group 5"/>
            <p:cNvGrpSpPr/>
            <p:nvPr/>
          </p:nvGrpSpPr>
          <p:grpSpPr>
            <a:xfrm>
              <a:off x="801893" y="3196011"/>
              <a:ext cx="6699250" cy="2296082"/>
              <a:chOff x="990600" y="2667000"/>
              <a:chExt cx="6699250" cy="2296082"/>
            </a:xfrm>
          </p:grpSpPr>
          <p:sp>
            <p:nvSpPr>
              <p:cNvPr id="8" name="Rectangle 3"/>
              <p:cNvSpPr txBox="1">
                <a:spLocks noChangeArrowheads="1"/>
              </p:cNvSpPr>
              <p:nvPr/>
            </p:nvSpPr>
            <p:spPr>
              <a:xfrm>
                <a:off x="3873500" y="2667000"/>
                <a:ext cx="2070100" cy="914400"/>
              </a:xfrm>
              <a:prstGeom prst="rect">
                <a:avLst/>
              </a:prstGeom>
              <a:solidFill>
                <a:schemeClr val="accent5">
                  <a:lumMod val="20000"/>
                  <a:lumOff val="80000"/>
                </a:schemeClr>
              </a:solidFill>
              <a:ln w="28575">
                <a:noFill/>
              </a:ln>
            </p:spPr>
            <p:txBody>
              <a:bodyPr/>
              <a:lstStyle>
                <a:defPPr>
                  <a:defRPr lang="en-US"/>
                </a:defPPr>
                <a:lvl1pPr marL="228600" indent="-228600">
                  <a:spcBef>
                    <a:spcPts val="2000"/>
                  </a:spcBef>
                  <a:buClr>
                    <a:schemeClr val="accent1"/>
                  </a:buClr>
                  <a:buSzPct val="75000"/>
                  <a:buFont typeface="Wingdings" pitchFamily="2" charset="2"/>
                  <a:buChar char="n"/>
                  <a:defRPr sz="2800"/>
                </a:lvl1pPr>
                <a:lvl2pPr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2pPr>
                <a:lvl3pPr marL="685800" indent="-228600">
                  <a:spcBef>
                    <a:spcPts val="600"/>
                  </a:spcBef>
                  <a:buClr>
                    <a:schemeClr val="accent1"/>
                  </a:buClr>
                  <a:buSzPct val="75000"/>
                  <a:buFont typeface="Wingdings" pitchFamily="2" charset="2"/>
                  <a:buChar char="n"/>
                  <a:defRPr>
                    <a:solidFill>
                      <a:schemeClr val="tx1">
                        <a:lumMod val="65000"/>
                        <a:lumOff val="35000"/>
                      </a:schemeClr>
                    </a:solidFill>
                  </a:defRPr>
                </a:lvl3pPr>
                <a:lvl4pPr marL="914400"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4pPr>
                <a:lvl5pPr marL="1143000" indent="-228600">
                  <a:spcBef>
                    <a:spcPts val="600"/>
                  </a:spcBef>
                  <a:buClr>
                    <a:schemeClr val="accent1"/>
                  </a:buClr>
                  <a:buSzPct val="75000"/>
                  <a:buFont typeface="Wingdings" pitchFamily="2" charset="2"/>
                  <a:buChar char="n"/>
                  <a:defRPr>
                    <a:solidFill>
                      <a:schemeClr val="tx1">
                        <a:lumMod val="65000"/>
                        <a:lumOff val="3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lgn="ctr">
                  <a:buNone/>
                </a:pPr>
                <a:r>
                  <a:rPr lang="en-US" sz="4000" dirty="0" err="1">
                    <a:solidFill>
                      <a:srgbClr val="FF0000"/>
                    </a:solidFill>
                  </a:rPr>
                  <a:t>rstrip</a:t>
                </a:r>
                <a:r>
                  <a:rPr lang="en-US" sz="4000" dirty="0">
                    <a:solidFill>
                      <a:srgbClr val="FF0000"/>
                    </a:solidFill>
                  </a:rPr>
                  <a:t>()</a:t>
                </a:r>
              </a:p>
              <a:p>
                <a:pPr marL="0" indent="0" algn="ctr">
                  <a:spcBef>
                    <a:spcPts val="0"/>
                  </a:spcBef>
                  <a:buNone/>
                </a:pPr>
                <a:r>
                  <a:rPr lang="en-US" sz="1800" dirty="0">
                    <a:solidFill>
                      <a:srgbClr val="0070C0"/>
                    </a:solidFill>
                  </a:rPr>
                  <a:t>method</a:t>
                </a:r>
              </a:p>
            </p:txBody>
          </p:sp>
          <p:sp>
            <p:nvSpPr>
              <p:cNvPr id="9" name="Right Arrow 8"/>
              <p:cNvSpPr/>
              <p:nvPr/>
            </p:nvSpPr>
            <p:spPr>
              <a:xfrm>
                <a:off x="2120900" y="3076482"/>
                <a:ext cx="1752600" cy="304800"/>
              </a:xfrm>
              <a:prstGeom prst="rightArrow">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3"/>
              <p:cNvSpPr txBox="1">
                <a:spLocks noChangeArrowheads="1"/>
              </p:cNvSpPr>
              <p:nvPr/>
            </p:nvSpPr>
            <p:spPr>
              <a:xfrm>
                <a:off x="990600" y="3620809"/>
                <a:ext cx="2693130" cy="1342273"/>
              </a:xfrm>
              <a:prstGeom prst="rect">
                <a:avLst/>
              </a:prstGeom>
              <a:solidFill>
                <a:srgbClr val="0070C0"/>
              </a:solidFill>
              <a:ln w="28575">
                <a:noFill/>
              </a:ln>
            </p:spPr>
            <p:txBody>
              <a:bodyPr/>
              <a:lstStyle>
                <a:defPPr>
                  <a:defRPr lang="en-US"/>
                </a:defPPr>
                <a:lvl1pPr marL="228600" indent="-228600">
                  <a:spcBef>
                    <a:spcPts val="2000"/>
                  </a:spcBef>
                  <a:buClr>
                    <a:schemeClr val="accent1"/>
                  </a:buClr>
                  <a:buSzPct val="75000"/>
                  <a:buFont typeface="Wingdings" pitchFamily="2" charset="2"/>
                  <a:buChar char="n"/>
                  <a:defRPr sz="2800"/>
                </a:lvl1pPr>
                <a:lvl2pPr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2pPr>
                <a:lvl3pPr marL="685800" indent="-228600">
                  <a:spcBef>
                    <a:spcPts val="600"/>
                  </a:spcBef>
                  <a:buClr>
                    <a:schemeClr val="accent1"/>
                  </a:buClr>
                  <a:buSzPct val="75000"/>
                  <a:buFont typeface="Wingdings" pitchFamily="2" charset="2"/>
                  <a:buChar char="n"/>
                  <a:defRPr>
                    <a:solidFill>
                      <a:schemeClr val="tx1">
                        <a:lumMod val="65000"/>
                        <a:lumOff val="35000"/>
                      </a:schemeClr>
                    </a:solidFill>
                  </a:defRPr>
                </a:lvl3pPr>
                <a:lvl4pPr marL="914400"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4pPr>
                <a:lvl5pPr marL="1143000" indent="-228600">
                  <a:spcBef>
                    <a:spcPts val="600"/>
                  </a:spcBef>
                  <a:buClr>
                    <a:schemeClr val="accent1"/>
                  </a:buClr>
                  <a:buSzPct val="75000"/>
                  <a:buFont typeface="Wingdings" pitchFamily="2" charset="2"/>
                  <a:buChar char="n"/>
                  <a:defRPr>
                    <a:solidFill>
                      <a:schemeClr val="tx1">
                        <a:lumMod val="65000"/>
                        <a:lumOff val="3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spcBef>
                    <a:spcPts val="0"/>
                  </a:spcBef>
                  <a:buFont typeface="Wingdings" panose="05000000000000000000" pitchFamily="2" charset="2"/>
                  <a:buChar char="§"/>
                </a:pPr>
                <a:r>
                  <a:rPr lang="en-US" sz="1800" dirty="0">
                    <a:solidFill>
                      <a:schemeClr val="tx1"/>
                    </a:solidFill>
                  </a:rPr>
                  <a:t>one string argument which is the character that you want to remove.</a:t>
                </a:r>
              </a:p>
            </p:txBody>
          </p:sp>
          <p:sp>
            <p:nvSpPr>
              <p:cNvPr id="11" name="Right Arrow 10"/>
              <p:cNvSpPr/>
              <p:nvPr/>
            </p:nvSpPr>
            <p:spPr>
              <a:xfrm>
                <a:off x="5937250" y="3086100"/>
                <a:ext cx="1752600" cy="304800"/>
              </a:xfrm>
              <a:prstGeom prst="rightArrow">
                <a:avLst/>
              </a:prstGeom>
              <a:solidFill>
                <a:schemeClr val="accent2">
                  <a:lumMod val="25000"/>
                  <a:lumOff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Cloud 6"/>
            <p:cNvSpPr/>
            <p:nvPr/>
          </p:nvSpPr>
          <p:spPr>
            <a:xfrm>
              <a:off x="5632585" y="3983165"/>
              <a:ext cx="3077375" cy="1508928"/>
            </a:xfrm>
            <a:prstGeom prst="cloud">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argument to </a:t>
              </a:r>
              <a:r>
                <a:rPr lang="en-US" sz="1600" dirty="0" err="1">
                  <a:solidFill>
                    <a:schemeClr val="tx1"/>
                  </a:solidFill>
                </a:rPr>
                <a:t>rstrip</a:t>
              </a:r>
              <a:r>
                <a:rPr lang="en-US" sz="1600" dirty="0">
                  <a:solidFill>
                    <a:schemeClr val="tx1"/>
                  </a:solidFill>
                </a:rPr>
                <a:t> is itself a </a:t>
              </a:r>
              <a:r>
                <a:rPr lang="en-US" sz="1800" dirty="0">
                  <a:solidFill>
                    <a:srgbClr val="FFFF00"/>
                  </a:solidFill>
                </a:rPr>
                <a:t>string</a:t>
              </a:r>
              <a:r>
                <a:rPr lang="en-US" sz="1600" dirty="0">
                  <a:solidFill>
                    <a:schemeClr val="tx1"/>
                  </a:solidFill>
                </a:rPr>
                <a:t> so needs to be enclosed in quotes</a:t>
              </a:r>
            </a:p>
          </p:txBody>
        </p:sp>
      </p:grpSp>
    </p:spTree>
    <p:extLst>
      <p:ext uri="{BB962C8B-B14F-4D97-AF65-F5344CB8AC3E}">
        <p14:creationId xmlns:p14="http://schemas.microsoft.com/office/powerpoint/2010/main" val="2656515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rstrip</a:t>
            </a:r>
            <a:r>
              <a:rPr lang="en-GB" dirty="0"/>
              <a:t>() - Example</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pic>
        <p:nvPicPr>
          <p:cNvPr id="6" name="Picture 5"/>
          <p:cNvPicPr>
            <a:picLocks noChangeAspect="1"/>
          </p:cNvPicPr>
          <p:nvPr/>
        </p:nvPicPr>
        <p:blipFill>
          <a:blip r:embed="rId2"/>
          <a:stretch>
            <a:fillRect/>
          </a:stretch>
        </p:blipFill>
        <p:spPr>
          <a:xfrm>
            <a:off x="806849" y="1862137"/>
            <a:ext cx="7833326" cy="1724026"/>
          </a:xfrm>
          <a:prstGeom prst="rect">
            <a:avLst/>
          </a:prstGeom>
        </p:spPr>
      </p:pic>
    </p:spTree>
    <p:extLst>
      <p:ext uri="{BB962C8B-B14F-4D97-AF65-F5344CB8AC3E}">
        <p14:creationId xmlns:p14="http://schemas.microsoft.com/office/powerpoint/2010/main" val="1695220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grpSp>
        <p:nvGrpSpPr>
          <p:cNvPr id="5" name="Group 4"/>
          <p:cNvGrpSpPr/>
          <p:nvPr/>
        </p:nvGrpSpPr>
        <p:grpSpPr>
          <a:xfrm>
            <a:off x="579875" y="1497666"/>
            <a:ext cx="8235950" cy="2054414"/>
            <a:chOff x="1219200" y="2362200"/>
            <a:chExt cx="8235950" cy="2054414"/>
          </a:xfrm>
        </p:grpSpPr>
        <p:grpSp>
          <p:nvGrpSpPr>
            <p:cNvPr id="6" name="Group 5"/>
            <p:cNvGrpSpPr/>
            <p:nvPr/>
          </p:nvGrpSpPr>
          <p:grpSpPr>
            <a:xfrm>
              <a:off x="1219200" y="2362200"/>
              <a:ext cx="6684966" cy="1693955"/>
              <a:chOff x="1004884" y="2667000"/>
              <a:chExt cx="6684966" cy="1693955"/>
            </a:xfrm>
          </p:grpSpPr>
          <p:sp>
            <p:nvSpPr>
              <p:cNvPr id="8" name="Rectangle 3"/>
              <p:cNvSpPr txBox="1">
                <a:spLocks noChangeArrowheads="1"/>
              </p:cNvSpPr>
              <p:nvPr/>
            </p:nvSpPr>
            <p:spPr>
              <a:xfrm>
                <a:off x="3873500" y="2667000"/>
                <a:ext cx="2070100" cy="914400"/>
              </a:xfrm>
              <a:prstGeom prst="rect">
                <a:avLst/>
              </a:prstGeom>
              <a:solidFill>
                <a:schemeClr val="accent5">
                  <a:lumMod val="20000"/>
                  <a:lumOff val="80000"/>
                </a:schemeClr>
              </a:solidFill>
              <a:ln w="28575">
                <a:noFill/>
              </a:ln>
            </p:spPr>
            <p:txBody>
              <a:bodyPr/>
              <a:lstStyle>
                <a:defPPr>
                  <a:defRPr lang="en-US"/>
                </a:defPPr>
                <a:lvl1pPr marL="228600" indent="-228600">
                  <a:spcBef>
                    <a:spcPts val="2000"/>
                  </a:spcBef>
                  <a:buClr>
                    <a:schemeClr val="accent1"/>
                  </a:buClr>
                  <a:buSzPct val="75000"/>
                  <a:buFont typeface="Wingdings" pitchFamily="2" charset="2"/>
                  <a:buChar char="n"/>
                  <a:defRPr sz="2800"/>
                </a:lvl1pPr>
                <a:lvl2pPr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2pPr>
                <a:lvl3pPr marL="685800" indent="-228600">
                  <a:spcBef>
                    <a:spcPts val="600"/>
                  </a:spcBef>
                  <a:buClr>
                    <a:schemeClr val="accent1"/>
                  </a:buClr>
                  <a:buSzPct val="75000"/>
                  <a:buFont typeface="Wingdings" pitchFamily="2" charset="2"/>
                  <a:buChar char="n"/>
                  <a:defRPr>
                    <a:solidFill>
                      <a:schemeClr val="tx1">
                        <a:lumMod val="65000"/>
                        <a:lumOff val="35000"/>
                      </a:schemeClr>
                    </a:solidFill>
                  </a:defRPr>
                </a:lvl3pPr>
                <a:lvl4pPr marL="914400"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4pPr>
                <a:lvl5pPr marL="1143000" indent="-228600">
                  <a:spcBef>
                    <a:spcPts val="600"/>
                  </a:spcBef>
                  <a:buClr>
                    <a:schemeClr val="accent1"/>
                  </a:buClr>
                  <a:buSzPct val="75000"/>
                  <a:buFont typeface="Wingdings" pitchFamily="2" charset="2"/>
                  <a:buChar char="n"/>
                  <a:defRPr>
                    <a:solidFill>
                      <a:schemeClr val="tx1">
                        <a:lumMod val="65000"/>
                        <a:lumOff val="3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lgn="ctr">
                  <a:buNone/>
                </a:pPr>
                <a:r>
                  <a:rPr lang="en-US" sz="4000" dirty="0">
                    <a:solidFill>
                      <a:srgbClr val="FF0000"/>
                    </a:solidFill>
                  </a:rPr>
                  <a:t>close()</a:t>
                </a:r>
              </a:p>
              <a:p>
                <a:pPr marL="0" indent="0" algn="ctr">
                  <a:spcBef>
                    <a:spcPts val="0"/>
                  </a:spcBef>
                  <a:buNone/>
                </a:pPr>
                <a:r>
                  <a:rPr lang="en-US" sz="1800" dirty="0">
                    <a:solidFill>
                      <a:srgbClr val="0070C0"/>
                    </a:solidFill>
                  </a:rPr>
                  <a:t>method</a:t>
                </a:r>
              </a:p>
            </p:txBody>
          </p:sp>
          <p:sp>
            <p:nvSpPr>
              <p:cNvPr id="9" name="Right Arrow 8"/>
              <p:cNvSpPr/>
              <p:nvPr/>
            </p:nvSpPr>
            <p:spPr>
              <a:xfrm>
                <a:off x="2120900" y="3076482"/>
                <a:ext cx="1752600" cy="304800"/>
              </a:xfrm>
              <a:prstGeom prst="rightArrow">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3"/>
              <p:cNvSpPr txBox="1">
                <a:spLocks noChangeArrowheads="1"/>
              </p:cNvSpPr>
              <p:nvPr/>
            </p:nvSpPr>
            <p:spPr>
              <a:xfrm>
                <a:off x="1004884" y="3790764"/>
                <a:ext cx="3846307" cy="570191"/>
              </a:xfrm>
              <a:prstGeom prst="rect">
                <a:avLst/>
              </a:prstGeom>
              <a:solidFill>
                <a:srgbClr val="7030A0"/>
              </a:solidFill>
              <a:ln w="28575">
                <a:noFill/>
              </a:ln>
            </p:spPr>
            <p:txBody>
              <a:bodyPr/>
              <a:lstStyle>
                <a:defPPr>
                  <a:defRPr lang="en-US"/>
                </a:defPPr>
                <a:lvl1pPr marL="228600" indent="-228600">
                  <a:spcBef>
                    <a:spcPts val="2000"/>
                  </a:spcBef>
                  <a:buClr>
                    <a:schemeClr val="accent1"/>
                  </a:buClr>
                  <a:buSzPct val="75000"/>
                  <a:buFont typeface="Wingdings" pitchFamily="2" charset="2"/>
                  <a:buChar char="n"/>
                  <a:defRPr sz="2800"/>
                </a:lvl1pPr>
                <a:lvl2pPr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2pPr>
                <a:lvl3pPr marL="685800" indent="-228600">
                  <a:spcBef>
                    <a:spcPts val="600"/>
                  </a:spcBef>
                  <a:buClr>
                    <a:schemeClr val="accent1"/>
                  </a:buClr>
                  <a:buSzPct val="75000"/>
                  <a:buFont typeface="Wingdings" pitchFamily="2" charset="2"/>
                  <a:buChar char="n"/>
                  <a:defRPr>
                    <a:solidFill>
                      <a:schemeClr val="tx1">
                        <a:lumMod val="65000"/>
                        <a:lumOff val="35000"/>
                      </a:schemeClr>
                    </a:solidFill>
                  </a:defRPr>
                </a:lvl3pPr>
                <a:lvl4pPr marL="914400"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4pPr>
                <a:lvl5pPr marL="1143000" indent="-228600">
                  <a:spcBef>
                    <a:spcPts val="600"/>
                  </a:spcBef>
                  <a:buClr>
                    <a:schemeClr val="accent1"/>
                  </a:buClr>
                  <a:buSzPct val="75000"/>
                  <a:buFont typeface="Wingdings" pitchFamily="2" charset="2"/>
                  <a:buChar char="n"/>
                  <a:defRPr>
                    <a:solidFill>
                      <a:schemeClr val="tx1">
                        <a:lumMod val="65000"/>
                        <a:lumOff val="3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lgn="ctr">
                  <a:spcBef>
                    <a:spcPts val="0"/>
                  </a:spcBef>
                  <a:buNone/>
                </a:pPr>
                <a:r>
                  <a:rPr lang="en-US" sz="2400" dirty="0">
                    <a:solidFill>
                      <a:schemeClr val="tx1"/>
                    </a:solidFill>
                  </a:rPr>
                  <a:t>no arguments</a:t>
                </a:r>
              </a:p>
            </p:txBody>
          </p:sp>
          <p:sp>
            <p:nvSpPr>
              <p:cNvPr id="11" name="Right Arrow 10"/>
              <p:cNvSpPr/>
              <p:nvPr/>
            </p:nvSpPr>
            <p:spPr>
              <a:xfrm>
                <a:off x="5937250" y="3086100"/>
                <a:ext cx="1752600" cy="304800"/>
              </a:xfrm>
              <a:prstGeom prst="rightArrow">
                <a:avLst/>
              </a:prstGeom>
              <a:solidFill>
                <a:schemeClr val="accent2">
                  <a:lumMod val="25000"/>
                  <a:lumOff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Rectangle 3"/>
            <p:cNvSpPr txBox="1">
              <a:spLocks noChangeArrowheads="1"/>
            </p:cNvSpPr>
            <p:nvPr/>
          </p:nvSpPr>
          <p:spPr>
            <a:xfrm>
              <a:off x="5419592" y="3485963"/>
              <a:ext cx="4035558" cy="930651"/>
            </a:xfrm>
            <a:prstGeom prst="rect">
              <a:avLst/>
            </a:prstGeom>
            <a:solidFill>
              <a:srgbClr val="7030A0"/>
            </a:solidFill>
            <a:ln w="28575">
              <a:noFill/>
            </a:ln>
          </p:spPr>
          <p:txBody>
            <a:bodyPr/>
            <a:lstStyle>
              <a:defPPr>
                <a:defRPr lang="en-US"/>
              </a:defPPr>
              <a:lvl1pPr marL="228600" indent="-228600">
                <a:spcBef>
                  <a:spcPts val="2000"/>
                </a:spcBef>
                <a:buClr>
                  <a:schemeClr val="accent1"/>
                </a:buClr>
                <a:buSzPct val="75000"/>
                <a:buFont typeface="Wingdings" pitchFamily="2" charset="2"/>
                <a:buChar char="n"/>
                <a:defRPr sz="2800"/>
              </a:lvl1pPr>
              <a:lvl2pPr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2pPr>
              <a:lvl3pPr marL="685800" indent="-228600">
                <a:spcBef>
                  <a:spcPts val="600"/>
                </a:spcBef>
                <a:buClr>
                  <a:schemeClr val="accent1"/>
                </a:buClr>
                <a:buSzPct val="75000"/>
                <a:buFont typeface="Wingdings" pitchFamily="2" charset="2"/>
                <a:buChar char="n"/>
                <a:defRPr>
                  <a:solidFill>
                    <a:schemeClr val="tx1">
                      <a:lumMod val="65000"/>
                      <a:lumOff val="35000"/>
                    </a:schemeClr>
                  </a:solidFill>
                </a:defRPr>
              </a:lvl3pPr>
              <a:lvl4pPr marL="914400"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4pPr>
              <a:lvl5pPr marL="1143000" indent="-228600">
                <a:spcBef>
                  <a:spcPts val="600"/>
                </a:spcBef>
                <a:buClr>
                  <a:schemeClr val="accent1"/>
                </a:buClr>
                <a:buSzPct val="75000"/>
                <a:buFont typeface="Wingdings" pitchFamily="2" charset="2"/>
                <a:buChar char="n"/>
                <a:defRPr>
                  <a:solidFill>
                    <a:schemeClr val="tx1">
                      <a:lumMod val="65000"/>
                      <a:lumOff val="3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lgn="ctr">
                <a:spcBef>
                  <a:spcPts val="0"/>
                </a:spcBef>
                <a:buNone/>
              </a:pPr>
              <a:r>
                <a:rPr lang="en-US" sz="2400" dirty="0">
                  <a:solidFill>
                    <a:schemeClr val="tx1"/>
                  </a:solidFill>
                </a:rPr>
                <a:t>doesn't return any useful value</a:t>
              </a:r>
            </a:p>
          </p:txBody>
        </p:sp>
      </p:grpSp>
    </p:spTree>
    <p:extLst>
      <p:ext uri="{BB962C8B-B14F-4D97-AF65-F5344CB8AC3E}">
        <p14:creationId xmlns:p14="http://schemas.microsoft.com/office/powerpoint/2010/main" val="1282470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 – Example</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pic>
        <p:nvPicPr>
          <p:cNvPr id="3" name="Picture 2"/>
          <p:cNvPicPr>
            <a:picLocks noChangeAspect="1"/>
          </p:cNvPicPr>
          <p:nvPr/>
        </p:nvPicPr>
        <p:blipFill>
          <a:blip r:embed="rId2"/>
          <a:stretch>
            <a:fillRect/>
          </a:stretch>
        </p:blipFill>
        <p:spPr>
          <a:xfrm>
            <a:off x="149020" y="1847849"/>
            <a:ext cx="8842455" cy="2181226"/>
          </a:xfrm>
          <a:prstGeom prst="rect">
            <a:avLst/>
          </a:prstGeom>
        </p:spPr>
      </p:pic>
    </p:spTree>
    <p:extLst>
      <p:ext uri="{BB962C8B-B14F-4D97-AF65-F5344CB8AC3E}">
        <p14:creationId xmlns:p14="http://schemas.microsoft.com/office/powerpoint/2010/main" val="3420839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Writing in a file</a:t>
            </a:r>
          </a:p>
        </p:txBody>
      </p:sp>
    </p:spTree>
    <p:extLst>
      <p:ext uri="{BB962C8B-B14F-4D97-AF65-F5344CB8AC3E}">
        <p14:creationId xmlns:p14="http://schemas.microsoft.com/office/powerpoint/2010/main" val="277497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ight Arrow 13"/>
          <p:cNvSpPr/>
          <p:nvPr/>
        </p:nvSpPr>
        <p:spPr>
          <a:xfrm>
            <a:off x="4816574" y="3597526"/>
            <a:ext cx="381000" cy="393626"/>
          </a:xfrm>
          <a:prstGeom prst="rightArrow">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GB" dirty="0"/>
              <a:t>Opening files for writing</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pic>
        <p:nvPicPr>
          <p:cNvPr id="5" name="Picture 4"/>
          <p:cNvPicPr>
            <a:picLocks noChangeAspect="1"/>
          </p:cNvPicPr>
          <p:nvPr/>
        </p:nvPicPr>
        <p:blipFill>
          <a:blip r:embed="rId2"/>
          <a:stretch>
            <a:fillRect/>
          </a:stretch>
        </p:blipFill>
        <p:spPr>
          <a:xfrm>
            <a:off x="708045" y="1956386"/>
            <a:ext cx="4682237" cy="823913"/>
          </a:xfrm>
          <a:prstGeom prst="rect">
            <a:avLst/>
          </a:prstGeom>
        </p:spPr>
      </p:pic>
      <p:grpSp>
        <p:nvGrpSpPr>
          <p:cNvPr id="6" name="Group 5"/>
          <p:cNvGrpSpPr/>
          <p:nvPr/>
        </p:nvGrpSpPr>
        <p:grpSpPr>
          <a:xfrm>
            <a:off x="4643439" y="2102643"/>
            <a:ext cx="3996736" cy="2483157"/>
            <a:chOff x="5657057" y="4161118"/>
            <a:chExt cx="3996736" cy="2483157"/>
          </a:xfrm>
        </p:grpSpPr>
        <p:sp>
          <p:nvSpPr>
            <p:cNvPr id="11" name="Right Arrow 10"/>
            <p:cNvSpPr/>
            <p:nvPr/>
          </p:nvSpPr>
          <p:spPr>
            <a:xfrm>
              <a:off x="5838824" y="6079453"/>
              <a:ext cx="381000" cy="393626"/>
            </a:xfrm>
            <a:prstGeom prst="rightArrow">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3"/>
            <p:cNvSpPr txBox="1">
              <a:spLocks noChangeArrowheads="1"/>
            </p:cNvSpPr>
            <p:nvPr/>
          </p:nvSpPr>
          <p:spPr>
            <a:xfrm>
              <a:off x="6248400" y="4968166"/>
              <a:ext cx="3405393" cy="1676109"/>
            </a:xfrm>
            <a:prstGeom prst="rect">
              <a:avLst/>
            </a:prstGeom>
            <a:solidFill>
              <a:srgbClr val="0070C0"/>
            </a:solidFill>
            <a:ln w="28575">
              <a:noFill/>
            </a:ln>
          </p:spPr>
          <p:txBody>
            <a:bodyPr/>
            <a:lstStyle>
              <a:defPPr>
                <a:defRPr lang="en-US"/>
              </a:defPPr>
              <a:lvl1pPr marL="228600" indent="-228600">
                <a:spcBef>
                  <a:spcPts val="2000"/>
                </a:spcBef>
                <a:buClr>
                  <a:schemeClr val="accent1"/>
                </a:buClr>
                <a:buSzPct val="75000"/>
                <a:buFont typeface="Wingdings" pitchFamily="2" charset="2"/>
                <a:buChar char="n"/>
                <a:defRPr sz="2800"/>
              </a:lvl1pPr>
              <a:lvl2pPr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2pPr>
              <a:lvl3pPr marL="685800" indent="-228600">
                <a:spcBef>
                  <a:spcPts val="600"/>
                </a:spcBef>
                <a:buClr>
                  <a:schemeClr val="accent1"/>
                </a:buClr>
                <a:buSzPct val="75000"/>
                <a:buFont typeface="Wingdings" pitchFamily="2" charset="2"/>
                <a:buChar char="n"/>
                <a:defRPr>
                  <a:solidFill>
                    <a:schemeClr val="tx1">
                      <a:lumMod val="65000"/>
                      <a:lumOff val="35000"/>
                    </a:schemeClr>
                  </a:solidFill>
                </a:defRPr>
              </a:lvl3pPr>
              <a:lvl4pPr marL="914400"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4pPr>
              <a:lvl5pPr marL="1143000" indent="-228600">
                <a:spcBef>
                  <a:spcPts val="600"/>
                </a:spcBef>
                <a:buClr>
                  <a:schemeClr val="accent1"/>
                </a:buClr>
                <a:buSzPct val="75000"/>
                <a:buFont typeface="Wingdings" pitchFamily="2" charset="2"/>
                <a:buChar char="n"/>
                <a:defRPr>
                  <a:solidFill>
                    <a:schemeClr val="tx1">
                      <a:lumMod val="65000"/>
                      <a:lumOff val="3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spcBef>
                  <a:spcPts val="0"/>
                </a:spcBef>
                <a:buFont typeface="Wingdings" panose="05000000000000000000" pitchFamily="2" charset="2"/>
                <a:buChar char="§"/>
              </a:pPr>
              <a:r>
                <a:rPr lang="en-US" sz="2400" b="1" dirty="0">
                  <a:solidFill>
                    <a:schemeClr val="tx1"/>
                  </a:solidFill>
                </a:rPr>
                <a:t>"</a:t>
              </a:r>
              <a:r>
                <a:rPr lang="en-US" sz="3200" b="1" dirty="0">
                  <a:solidFill>
                    <a:srgbClr val="FFFF00"/>
                  </a:solidFill>
                </a:rPr>
                <a:t>r</a:t>
              </a:r>
              <a:r>
                <a:rPr lang="en-US" sz="2400" b="1" dirty="0">
                  <a:solidFill>
                    <a:schemeClr val="tx1"/>
                  </a:solidFill>
                </a:rPr>
                <a:t>"</a:t>
              </a:r>
              <a:r>
                <a:rPr lang="en-US" sz="2400" dirty="0">
                  <a:solidFill>
                    <a:schemeClr val="tx1"/>
                  </a:solidFill>
                </a:rPr>
                <a:t> for reading, </a:t>
              </a:r>
            </a:p>
            <a:p>
              <a:pPr>
                <a:spcBef>
                  <a:spcPts val="0"/>
                </a:spcBef>
                <a:buFont typeface="Wingdings" panose="05000000000000000000" pitchFamily="2" charset="2"/>
                <a:buChar char="§"/>
              </a:pPr>
              <a:r>
                <a:rPr lang="en-US" sz="2400" b="1" dirty="0">
                  <a:solidFill>
                    <a:schemeClr val="tx1"/>
                  </a:solidFill>
                </a:rPr>
                <a:t>"</a:t>
              </a:r>
              <a:r>
                <a:rPr lang="en-US" sz="3200" b="1" dirty="0">
                  <a:solidFill>
                    <a:srgbClr val="FFFF00"/>
                  </a:solidFill>
                </a:rPr>
                <a:t>w</a:t>
              </a:r>
              <a:r>
                <a:rPr lang="en-US" sz="2400" b="1" dirty="0">
                  <a:solidFill>
                    <a:schemeClr val="tx1"/>
                  </a:solidFill>
                </a:rPr>
                <a:t>"</a:t>
              </a:r>
              <a:r>
                <a:rPr lang="en-US" sz="2400" dirty="0">
                  <a:solidFill>
                    <a:schemeClr val="tx1"/>
                  </a:solidFill>
                </a:rPr>
                <a:t> for writing,  </a:t>
              </a:r>
            </a:p>
            <a:p>
              <a:pPr>
                <a:spcBef>
                  <a:spcPts val="0"/>
                </a:spcBef>
                <a:buFont typeface="Wingdings" panose="05000000000000000000" pitchFamily="2" charset="2"/>
                <a:buChar char="§"/>
              </a:pPr>
              <a:r>
                <a:rPr lang="en-US" sz="2400" b="1" dirty="0">
                  <a:solidFill>
                    <a:schemeClr val="tx1"/>
                  </a:solidFill>
                </a:rPr>
                <a:t>"</a:t>
              </a:r>
              <a:r>
                <a:rPr lang="en-US" sz="3200" b="1" dirty="0">
                  <a:solidFill>
                    <a:srgbClr val="FFFF00"/>
                  </a:solidFill>
                </a:rPr>
                <a:t>a</a:t>
              </a:r>
              <a:r>
                <a:rPr lang="en-US" sz="2400" b="1" dirty="0">
                  <a:solidFill>
                    <a:schemeClr val="tx1"/>
                  </a:solidFill>
                </a:rPr>
                <a:t>" </a:t>
              </a:r>
              <a:r>
                <a:rPr lang="en-US" sz="2400" dirty="0">
                  <a:solidFill>
                    <a:schemeClr val="tx1"/>
                  </a:solidFill>
                </a:rPr>
                <a:t>for appending.</a:t>
              </a:r>
            </a:p>
          </p:txBody>
        </p:sp>
        <p:sp>
          <p:nvSpPr>
            <p:cNvPr id="8" name="Rectangle 7"/>
            <p:cNvSpPr/>
            <p:nvPr/>
          </p:nvSpPr>
          <p:spPr>
            <a:xfrm>
              <a:off x="5657057" y="4701154"/>
              <a:ext cx="210344" cy="1677627"/>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loud 11"/>
            <p:cNvSpPr/>
            <p:nvPr/>
          </p:nvSpPr>
          <p:spPr>
            <a:xfrm>
              <a:off x="6814401" y="4161118"/>
              <a:ext cx="2528679" cy="665106"/>
            </a:xfrm>
            <a:prstGeom prst="cloud">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rgbClr val="002060"/>
                  </a:solidFill>
                </a:rPr>
                <a:t>Default value</a:t>
              </a:r>
            </a:p>
          </p:txBody>
        </p:sp>
        <p:sp>
          <p:nvSpPr>
            <p:cNvPr id="13" name="Right Arrow 12"/>
            <p:cNvSpPr/>
            <p:nvPr/>
          </p:nvSpPr>
          <p:spPr>
            <a:xfrm rot="6989882">
              <a:off x="6738731" y="4819352"/>
              <a:ext cx="381000" cy="137234"/>
            </a:xfrm>
            <a:prstGeom prst="rightArrow">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4853782" y="3103383"/>
            <a:ext cx="381000" cy="393626"/>
          </a:xfrm>
          <a:prstGeom prst="rightArrow">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289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Input</a:t>
            </a:r>
          </a:p>
        </p:txBody>
      </p:sp>
    </p:spTree>
    <p:extLst>
      <p:ext uri="{BB962C8B-B14F-4D97-AF65-F5344CB8AC3E}">
        <p14:creationId xmlns:p14="http://schemas.microsoft.com/office/powerpoint/2010/main" val="3239036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50" y="398306"/>
            <a:ext cx="6728400" cy="351300"/>
          </a:xfrm>
        </p:spPr>
        <p:txBody>
          <a:bodyPr/>
          <a:lstStyle/>
          <a:p>
            <a:r>
              <a:rPr lang="en-GB" dirty="0"/>
              <a:t>Opening files for writing (cont.)</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sp>
        <p:nvSpPr>
          <p:cNvPr id="5" name="Rectangle 4"/>
          <p:cNvSpPr/>
          <p:nvPr/>
        </p:nvSpPr>
        <p:spPr>
          <a:xfrm>
            <a:off x="1207850" y="889822"/>
            <a:ext cx="4235455" cy="461665"/>
          </a:xfrm>
          <a:prstGeom prst="rect">
            <a:avLst/>
          </a:prstGeom>
          <a:solidFill>
            <a:schemeClr val="accent1">
              <a:lumMod val="60000"/>
              <a:lumOff val="40000"/>
            </a:schemeClr>
          </a:solidFill>
          <a:ln w="19050">
            <a:noFill/>
          </a:ln>
        </p:spPr>
        <p:txBody>
          <a:bodyPr wrap="none">
            <a:spAutoFit/>
          </a:bodyPr>
          <a:lstStyle/>
          <a:p>
            <a:r>
              <a:rPr lang="en-US" sz="2000" dirty="0">
                <a:solidFill>
                  <a:schemeClr val="tx1"/>
                </a:solidFill>
                <a:latin typeface="Saira SemiCondensed Medium" panose="020B0604020202020204" charset="0"/>
                <a:cs typeface="Saira SemiCondensed Medium" panose="020B0604020202020204" charset="0"/>
              </a:rPr>
              <a:t>The difference between </a:t>
            </a:r>
            <a:r>
              <a:rPr lang="en-US" sz="2400" b="1" dirty="0">
                <a:solidFill>
                  <a:srgbClr val="FFFF00"/>
                </a:solidFill>
                <a:latin typeface="Saira SemiCondensed Medium" panose="020B0604020202020204" charset="0"/>
                <a:cs typeface="Saira SemiCondensed Medium" panose="020B0604020202020204" charset="0"/>
              </a:rPr>
              <a:t>"w"</a:t>
            </a:r>
            <a:r>
              <a:rPr lang="en-US" sz="2000" dirty="0">
                <a:solidFill>
                  <a:schemeClr val="tx1"/>
                </a:solidFill>
                <a:latin typeface="Saira SemiCondensed Medium" panose="020B0604020202020204" charset="0"/>
                <a:cs typeface="Saira SemiCondensed Medium" panose="020B0604020202020204" charset="0"/>
              </a:rPr>
              <a:t> and </a:t>
            </a:r>
            <a:r>
              <a:rPr lang="en-US" sz="2400" b="1" dirty="0">
                <a:solidFill>
                  <a:srgbClr val="FFFF00"/>
                </a:solidFill>
                <a:latin typeface="Saira SemiCondensed Medium" panose="020B0604020202020204" charset="0"/>
                <a:cs typeface="Saira SemiCondensed Medium" panose="020B0604020202020204" charset="0"/>
              </a:rPr>
              <a:t>"a"</a:t>
            </a:r>
          </a:p>
        </p:txBody>
      </p:sp>
      <p:sp>
        <p:nvSpPr>
          <p:cNvPr id="6" name="Rectangle 5"/>
          <p:cNvSpPr/>
          <p:nvPr/>
        </p:nvSpPr>
        <p:spPr>
          <a:xfrm>
            <a:off x="487957" y="1491703"/>
            <a:ext cx="8314018" cy="3272691"/>
          </a:xfrm>
          <a:prstGeom prst="rect">
            <a:avLst/>
          </a:prstGeom>
        </p:spPr>
        <p:txBody>
          <a:bodyPr wrap="square">
            <a:spAutoFit/>
          </a:bodyPr>
          <a:lstStyle/>
          <a:p>
            <a:r>
              <a:rPr lang="en-US" sz="2000" b="1" u="sng" dirty="0">
                <a:solidFill>
                  <a:srgbClr val="FFFF66"/>
                </a:solidFill>
                <a:latin typeface="Saira SemiCondensed Medium" panose="020B0604020202020204" charset="0"/>
                <a:cs typeface="Saira SemiCondensed Medium" panose="020B0604020202020204" charset="0"/>
              </a:rPr>
              <a:t>If we open a file that already exists using the mode "w", </a:t>
            </a:r>
          </a:p>
          <a:p>
            <a:r>
              <a:rPr lang="en-US" sz="2000" dirty="0">
                <a:solidFill>
                  <a:schemeClr val="tx1"/>
                </a:solidFill>
                <a:latin typeface="Saira SemiCondensed Medium" panose="020B0604020202020204" charset="0"/>
                <a:cs typeface="Saira SemiCondensed Medium" panose="020B0604020202020204" charset="0"/>
              </a:rPr>
              <a:t>	then we will overwrite the current contents with whatever data we 	write to it. </a:t>
            </a:r>
          </a:p>
          <a:p>
            <a:endParaRPr lang="en-US" sz="2000" baseline="-25000" dirty="0">
              <a:solidFill>
                <a:schemeClr val="tx1"/>
              </a:solidFill>
              <a:latin typeface="Saira SemiCondensed Medium" panose="020B0604020202020204" charset="0"/>
              <a:cs typeface="Saira SemiCondensed Medium" panose="020B0604020202020204" charset="0"/>
            </a:endParaRPr>
          </a:p>
          <a:p>
            <a:r>
              <a:rPr lang="en-US" sz="2000" b="1" u="sng" dirty="0">
                <a:solidFill>
                  <a:srgbClr val="FFFF66"/>
                </a:solidFill>
                <a:latin typeface="Saira SemiCondensed Medium" panose="020B0604020202020204" charset="0"/>
                <a:cs typeface="Saira SemiCondensed Medium" panose="020B0604020202020204" charset="0"/>
              </a:rPr>
              <a:t>If we open an existing file with the mode "a", </a:t>
            </a:r>
          </a:p>
          <a:p>
            <a:r>
              <a:rPr lang="en-US" sz="2000" dirty="0">
                <a:solidFill>
                  <a:schemeClr val="tx1"/>
                </a:solidFill>
                <a:latin typeface="Saira SemiCondensed Medium" panose="020B0604020202020204" charset="0"/>
                <a:cs typeface="Saira SemiCondensed Medium" panose="020B0604020202020204" charset="0"/>
              </a:rPr>
              <a:t>	it will add new data onto the end of the file, but will 	not remove any 	existing content. </a:t>
            </a:r>
          </a:p>
          <a:p>
            <a:endParaRPr lang="en-US" sz="2000" baseline="-25000" dirty="0">
              <a:solidFill>
                <a:schemeClr val="tx1"/>
              </a:solidFill>
              <a:latin typeface="Saira SemiCondensed Medium" panose="020B0604020202020204" charset="0"/>
              <a:cs typeface="Saira SemiCondensed Medium" panose="020B0604020202020204" charset="0"/>
            </a:endParaRPr>
          </a:p>
          <a:p>
            <a:r>
              <a:rPr lang="en-US" sz="2000" b="1" u="sng" dirty="0">
                <a:solidFill>
                  <a:srgbClr val="FFFF66"/>
                </a:solidFill>
                <a:latin typeface="Saira SemiCondensed Medium" panose="020B0604020202020204" charset="0"/>
                <a:cs typeface="Saira SemiCondensed Medium" panose="020B0604020202020204" charset="0"/>
              </a:rPr>
              <a:t>If there doesn't already exist a file with the specified name, </a:t>
            </a:r>
          </a:p>
          <a:p>
            <a:r>
              <a:rPr lang="en-US" sz="2000" dirty="0">
                <a:solidFill>
                  <a:schemeClr val="tx1"/>
                </a:solidFill>
                <a:latin typeface="Saira SemiCondensed Medium" panose="020B0604020202020204" charset="0"/>
                <a:cs typeface="Saira SemiCondensed Medium" panose="020B0604020202020204" charset="0"/>
              </a:rPr>
              <a:t>	then "w" and "a" behave identically – </a:t>
            </a:r>
          </a:p>
          <a:p>
            <a:r>
              <a:rPr lang="en-US" sz="2000" dirty="0">
                <a:solidFill>
                  <a:schemeClr val="tx1"/>
                </a:solidFill>
                <a:latin typeface="Saira SemiCondensed Medium" panose="020B0604020202020204" charset="0"/>
                <a:cs typeface="Saira SemiCondensed Medium" panose="020B0604020202020204" charset="0"/>
              </a:rPr>
              <a:t>	they will both create a new file to hold the output.</a:t>
            </a:r>
          </a:p>
        </p:txBody>
      </p:sp>
    </p:spTree>
    <p:extLst>
      <p:ext uri="{BB962C8B-B14F-4D97-AF65-F5344CB8AC3E}">
        <p14:creationId xmlns:p14="http://schemas.microsoft.com/office/powerpoint/2010/main" val="3631870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grpSp>
        <p:nvGrpSpPr>
          <p:cNvPr id="5" name="Group 4"/>
          <p:cNvGrpSpPr/>
          <p:nvPr/>
        </p:nvGrpSpPr>
        <p:grpSpPr>
          <a:xfrm>
            <a:off x="579875" y="1383366"/>
            <a:ext cx="8235950" cy="1693956"/>
            <a:chOff x="1219200" y="2362200"/>
            <a:chExt cx="8235950" cy="1693956"/>
          </a:xfrm>
        </p:grpSpPr>
        <p:grpSp>
          <p:nvGrpSpPr>
            <p:cNvPr id="6" name="Group 5"/>
            <p:cNvGrpSpPr/>
            <p:nvPr/>
          </p:nvGrpSpPr>
          <p:grpSpPr>
            <a:xfrm>
              <a:off x="1219200" y="2362200"/>
              <a:ext cx="6684966" cy="1693955"/>
              <a:chOff x="1004884" y="2667000"/>
              <a:chExt cx="6684966" cy="1693955"/>
            </a:xfrm>
          </p:grpSpPr>
          <p:sp>
            <p:nvSpPr>
              <p:cNvPr id="8" name="Rectangle 3"/>
              <p:cNvSpPr txBox="1">
                <a:spLocks noChangeArrowheads="1"/>
              </p:cNvSpPr>
              <p:nvPr/>
            </p:nvSpPr>
            <p:spPr>
              <a:xfrm>
                <a:off x="3873500" y="2667000"/>
                <a:ext cx="2070100" cy="914400"/>
              </a:xfrm>
              <a:prstGeom prst="rect">
                <a:avLst/>
              </a:prstGeom>
              <a:solidFill>
                <a:schemeClr val="accent5">
                  <a:lumMod val="20000"/>
                  <a:lumOff val="80000"/>
                </a:schemeClr>
              </a:solidFill>
              <a:ln w="28575">
                <a:noFill/>
              </a:ln>
            </p:spPr>
            <p:txBody>
              <a:bodyPr/>
              <a:lstStyle>
                <a:defPPr>
                  <a:defRPr lang="en-US"/>
                </a:defPPr>
                <a:lvl1pPr marL="228600" indent="-228600">
                  <a:spcBef>
                    <a:spcPts val="2000"/>
                  </a:spcBef>
                  <a:buClr>
                    <a:schemeClr val="accent1"/>
                  </a:buClr>
                  <a:buSzPct val="75000"/>
                  <a:buFont typeface="Wingdings" pitchFamily="2" charset="2"/>
                  <a:buChar char="n"/>
                  <a:defRPr sz="2800"/>
                </a:lvl1pPr>
                <a:lvl2pPr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2pPr>
                <a:lvl3pPr marL="685800" indent="-228600">
                  <a:spcBef>
                    <a:spcPts val="600"/>
                  </a:spcBef>
                  <a:buClr>
                    <a:schemeClr val="accent1"/>
                  </a:buClr>
                  <a:buSzPct val="75000"/>
                  <a:buFont typeface="Wingdings" pitchFamily="2" charset="2"/>
                  <a:buChar char="n"/>
                  <a:defRPr>
                    <a:solidFill>
                      <a:schemeClr val="tx1">
                        <a:lumMod val="65000"/>
                        <a:lumOff val="35000"/>
                      </a:schemeClr>
                    </a:solidFill>
                  </a:defRPr>
                </a:lvl3pPr>
                <a:lvl4pPr marL="914400"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4pPr>
                <a:lvl5pPr marL="1143000" indent="-228600">
                  <a:spcBef>
                    <a:spcPts val="600"/>
                  </a:spcBef>
                  <a:buClr>
                    <a:schemeClr val="accent1"/>
                  </a:buClr>
                  <a:buSzPct val="75000"/>
                  <a:buFont typeface="Wingdings" pitchFamily="2" charset="2"/>
                  <a:buChar char="n"/>
                  <a:defRPr>
                    <a:solidFill>
                      <a:schemeClr val="tx1">
                        <a:lumMod val="65000"/>
                        <a:lumOff val="3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lgn="ctr">
                  <a:buNone/>
                </a:pPr>
                <a:r>
                  <a:rPr lang="en-US" sz="4000" dirty="0">
                    <a:solidFill>
                      <a:srgbClr val="FF0000"/>
                    </a:solidFill>
                  </a:rPr>
                  <a:t>write()</a:t>
                </a:r>
              </a:p>
              <a:p>
                <a:pPr marL="0" indent="0" algn="ctr">
                  <a:spcBef>
                    <a:spcPts val="0"/>
                  </a:spcBef>
                  <a:buNone/>
                </a:pPr>
                <a:r>
                  <a:rPr lang="en-US" sz="1800" dirty="0">
                    <a:solidFill>
                      <a:srgbClr val="0070C0"/>
                    </a:solidFill>
                  </a:rPr>
                  <a:t>method</a:t>
                </a:r>
              </a:p>
            </p:txBody>
          </p:sp>
          <p:sp>
            <p:nvSpPr>
              <p:cNvPr id="9" name="Right Arrow 8"/>
              <p:cNvSpPr/>
              <p:nvPr/>
            </p:nvSpPr>
            <p:spPr>
              <a:xfrm>
                <a:off x="2120900" y="3076482"/>
                <a:ext cx="1752600" cy="304800"/>
              </a:xfrm>
              <a:prstGeom prst="rightArrow">
                <a:avLst/>
              </a:prstGeom>
              <a:solidFill>
                <a:schemeClr val="accent2">
                  <a:lumMod val="25000"/>
                  <a:lumOff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3"/>
              <p:cNvSpPr txBox="1">
                <a:spLocks noChangeArrowheads="1"/>
              </p:cNvSpPr>
              <p:nvPr/>
            </p:nvSpPr>
            <p:spPr>
              <a:xfrm>
                <a:off x="1004884" y="3790764"/>
                <a:ext cx="3846307" cy="570191"/>
              </a:xfrm>
              <a:prstGeom prst="rect">
                <a:avLst/>
              </a:prstGeom>
              <a:solidFill>
                <a:srgbClr val="7030A0"/>
              </a:solidFill>
              <a:ln w="28575">
                <a:noFill/>
              </a:ln>
            </p:spPr>
            <p:txBody>
              <a:bodyPr/>
              <a:lstStyle>
                <a:defPPr>
                  <a:defRPr lang="en-US"/>
                </a:defPPr>
                <a:lvl1pPr marL="228600" indent="-228600">
                  <a:spcBef>
                    <a:spcPts val="2000"/>
                  </a:spcBef>
                  <a:buClr>
                    <a:schemeClr val="accent1"/>
                  </a:buClr>
                  <a:buSzPct val="75000"/>
                  <a:buFont typeface="Wingdings" pitchFamily="2" charset="2"/>
                  <a:buChar char="n"/>
                  <a:defRPr sz="2800"/>
                </a:lvl1pPr>
                <a:lvl2pPr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2pPr>
                <a:lvl3pPr marL="685800" indent="-228600">
                  <a:spcBef>
                    <a:spcPts val="600"/>
                  </a:spcBef>
                  <a:buClr>
                    <a:schemeClr val="accent1"/>
                  </a:buClr>
                  <a:buSzPct val="75000"/>
                  <a:buFont typeface="Wingdings" pitchFamily="2" charset="2"/>
                  <a:buChar char="n"/>
                  <a:defRPr>
                    <a:solidFill>
                      <a:schemeClr val="tx1">
                        <a:lumMod val="65000"/>
                        <a:lumOff val="35000"/>
                      </a:schemeClr>
                    </a:solidFill>
                  </a:defRPr>
                </a:lvl3pPr>
                <a:lvl4pPr marL="914400"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4pPr>
                <a:lvl5pPr marL="1143000" indent="-228600">
                  <a:spcBef>
                    <a:spcPts val="600"/>
                  </a:spcBef>
                  <a:buClr>
                    <a:schemeClr val="accent1"/>
                  </a:buClr>
                  <a:buSzPct val="75000"/>
                  <a:buFont typeface="Wingdings" pitchFamily="2" charset="2"/>
                  <a:buChar char="n"/>
                  <a:defRPr>
                    <a:solidFill>
                      <a:schemeClr val="tx1">
                        <a:lumMod val="65000"/>
                        <a:lumOff val="3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lgn="ctr">
                  <a:spcBef>
                    <a:spcPts val="0"/>
                  </a:spcBef>
                  <a:buNone/>
                </a:pPr>
                <a:r>
                  <a:rPr lang="en-US" sz="2400" dirty="0">
                    <a:solidFill>
                      <a:srgbClr val="FFFF66"/>
                    </a:solidFill>
                  </a:rPr>
                  <a:t>a single string argument</a:t>
                </a:r>
              </a:p>
            </p:txBody>
          </p:sp>
          <p:sp>
            <p:nvSpPr>
              <p:cNvPr id="11" name="Right Arrow 10"/>
              <p:cNvSpPr/>
              <p:nvPr/>
            </p:nvSpPr>
            <p:spPr>
              <a:xfrm>
                <a:off x="5937250" y="3086100"/>
                <a:ext cx="1752600" cy="304800"/>
              </a:xfrm>
              <a:prstGeom prst="rightArrow">
                <a:avLst/>
              </a:prstGeom>
              <a:solidFill>
                <a:schemeClr val="accent2">
                  <a:lumMod val="25000"/>
                  <a:lumOff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Rectangle 3"/>
            <p:cNvSpPr txBox="1">
              <a:spLocks noChangeArrowheads="1"/>
            </p:cNvSpPr>
            <p:nvPr/>
          </p:nvSpPr>
          <p:spPr>
            <a:xfrm>
              <a:off x="5419592" y="3485964"/>
              <a:ext cx="4035558" cy="570192"/>
            </a:xfrm>
            <a:prstGeom prst="rect">
              <a:avLst/>
            </a:prstGeom>
            <a:solidFill>
              <a:srgbClr val="7030A0"/>
            </a:solidFill>
            <a:ln w="28575">
              <a:noFill/>
            </a:ln>
          </p:spPr>
          <p:txBody>
            <a:bodyPr/>
            <a:lstStyle>
              <a:defPPr>
                <a:defRPr lang="en-US"/>
              </a:defPPr>
              <a:lvl1pPr marL="228600" indent="-228600">
                <a:spcBef>
                  <a:spcPts val="2000"/>
                </a:spcBef>
                <a:buClr>
                  <a:schemeClr val="accent1"/>
                </a:buClr>
                <a:buSzPct val="75000"/>
                <a:buFont typeface="Wingdings" pitchFamily="2" charset="2"/>
                <a:buChar char="n"/>
                <a:defRPr sz="2800"/>
              </a:lvl1pPr>
              <a:lvl2pPr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2pPr>
              <a:lvl3pPr marL="685800" indent="-228600">
                <a:spcBef>
                  <a:spcPts val="600"/>
                </a:spcBef>
                <a:buClr>
                  <a:schemeClr val="accent1"/>
                </a:buClr>
                <a:buSzPct val="75000"/>
                <a:buFont typeface="Wingdings" pitchFamily="2" charset="2"/>
                <a:buChar char="n"/>
                <a:defRPr>
                  <a:solidFill>
                    <a:schemeClr val="tx1">
                      <a:lumMod val="65000"/>
                      <a:lumOff val="35000"/>
                    </a:schemeClr>
                  </a:solidFill>
                </a:defRPr>
              </a:lvl3pPr>
              <a:lvl4pPr marL="914400"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4pPr>
              <a:lvl5pPr marL="1143000" indent="-228600">
                <a:spcBef>
                  <a:spcPts val="600"/>
                </a:spcBef>
                <a:buClr>
                  <a:schemeClr val="accent1"/>
                </a:buClr>
                <a:buSzPct val="75000"/>
                <a:buFont typeface="Wingdings" pitchFamily="2" charset="2"/>
                <a:buChar char="n"/>
                <a:defRPr>
                  <a:solidFill>
                    <a:schemeClr val="tx1">
                      <a:lumMod val="65000"/>
                      <a:lumOff val="3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lgn="ctr">
                <a:spcBef>
                  <a:spcPts val="0"/>
                </a:spcBef>
                <a:buNone/>
              </a:pPr>
              <a:r>
                <a:rPr lang="en-US" sz="2400" dirty="0">
                  <a:solidFill>
                    <a:srgbClr val="FFFF66"/>
                  </a:solidFill>
                </a:rPr>
                <a:t>print the string to the file.</a:t>
              </a:r>
            </a:p>
          </p:txBody>
        </p:sp>
      </p:grpSp>
      <p:pic>
        <p:nvPicPr>
          <p:cNvPr id="3" name="Picture 2"/>
          <p:cNvPicPr>
            <a:picLocks noChangeAspect="1"/>
          </p:cNvPicPr>
          <p:nvPr/>
        </p:nvPicPr>
        <p:blipFill>
          <a:blip r:embed="rId2"/>
          <a:stretch>
            <a:fillRect/>
          </a:stretch>
        </p:blipFill>
        <p:spPr>
          <a:xfrm>
            <a:off x="1338312" y="3322077"/>
            <a:ext cx="6467475" cy="1438275"/>
          </a:xfrm>
          <a:prstGeom prst="rect">
            <a:avLst/>
          </a:prstGeom>
        </p:spPr>
      </p:pic>
      <p:sp>
        <p:nvSpPr>
          <p:cNvPr id="12" name="Rectangle 3"/>
          <p:cNvSpPr txBox="1">
            <a:spLocks noChangeArrowheads="1"/>
          </p:cNvSpPr>
          <p:nvPr/>
        </p:nvSpPr>
        <p:spPr>
          <a:xfrm>
            <a:off x="1681035" y="4087344"/>
            <a:ext cx="2148010" cy="276013"/>
          </a:xfrm>
          <a:prstGeom prst="rect">
            <a:avLst/>
          </a:prstGeom>
          <a:solidFill>
            <a:srgbClr val="7030A0"/>
          </a:solidFill>
          <a:ln w="28575">
            <a:noFill/>
          </a:ln>
        </p:spPr>
        <p:txBody>
          <a:bodyPr/>
          <a:lstStyle>
            <a:defPPr>
              <a:defRPr lang="en-US"/>
            </a:defPPr>
            <a:lvl1pPr marL="228600" indent="-228600">
              <a:spcBef>
                <a:spcPts val="2000"/>
              </a:spcBef>
              <a:buClr>
                <a:schemeClr val="accent1"/>
              </a:buClr>
              <a:buSzPct val="75000"/>
              <a:buFont typeface="Wingdings" pitchFamily="2" charset="2"/>
              <a:buChar char="n"/>
              <a:defRPr sz="2800"/>
            </a:lvl1pPr>
            <a:lvl2pPr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2pPr>
            <a:lvl3pPr marL="685800" indent="-228600">
              <a:spcBef>
                <a:spcPts val="600"/>
              </a:spcBef>
              <a:buClr>
                <a:schemeClr val="accent1"/>
              </a:buClr>
              <a:buSzPct val="75000"/>
              <a:buFont typeface="Wingdings" pitchFamily="2" charset="2"/>
              <a:buChar char="n"/>
              <a:defRPr>
                <a:solidFill>
                  <a:schemeClr val="tx1">
                    <a:lumMod val="65000"/>
                    <a:lumOff val="35000"/>
                  </a:schemeClr>
                </a:solidFill>
              </a:defRPr>
            </a:lvl3pPr>
            <a:lvl4pPr marL="914400" indent="-228600">
              <a:spcBef>
                <a:spcPts val="600"/>
              </a:spcBef>
              <a:buClr>
                <a:schemeClr val="accent1">
                  <a:lumMod val="60000"/>
                  <a:lumOff val="40000"/>
                </a:schemeClr>
              </a:buClr>
              <a:buSzPct val="75000"/>
              <a:buFont typeface="Wingdings" pitchFamily="2" charset="2"/>
              <a:buChar char="n"/>
              <a:defRPr>
                <a:solidFill>
                  <a:schemeClr val="tx1">
                    <a:lumMod val="65000"/>
                    <a:lumOff val="35000"/>
                  </a:schemeClr>
                </a:solidFill>
              </a:defRPr>
            </a:lvl4pPr>
            <a:lvl5pPr marL="1143000" indent="-228600">
              <a:spcBef>
                <a:spcPts val="600"/>
              </a:spcBef>
              <a:buClr>
                <a:schemeClr val="accent1"/>
              </a:buClr>
              <a:buSzPct val="75000"/>
              <a:buFont typeface="Wingdings" pitchFamily="2" charset="2"/>
              <a:buChar char="n"/>
              <a:defRPr>
                <a:solidFill>
                  <a:schemeClr val="tx1">
                    <a:lumMod val="65000"/>
                    <a:lumOff val="35000"/>
                  </a:schemeClr>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spcBef>
                <a:spcPts val="0"/>
              </a:spcBef>
              <a:buNone/>
            </a:pPr>
            <a:r>
              <a:rPr lang="en-US" sz="1600" dirty="0">
                <a:solidFill>
                  <a:srgbClr val="FFFF66"/>
                </a:solidFill>
              </a:rPr>
              <a:t>Number of characters</a:t>
            </a:r>
          </a:p>
        </p:txBody>
      </p:sp>
    </p:spTree>
    <p:extLst>
      <p:ext uri="{BB962C8B-B14F-4D97-AF65-F5344CB8AC3E}">
        <p14:creationId xmlns:p14="http://schemas.microsoft.com/office/powerpoint/2010/main" val="3276280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 to file</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pic>
        <p:nvPicPr>
          <p:cNvPr id="5" name="Picture 4"/>
          <p:cNvPicPr>
            <a:picLocks noChangeAspect="1"/>
          </p:cNvPicPr>
          <p:nvPr/>
        </p:nvPicPr>
        <p:blipFill>
          <a:blip r:embed="rId2"/>
          <a:stretch>
            <a:fillRect/>
          </a:stretch>
        </p:blipFill>
        <p:spPr>
          <a:xfrm>
            <a:off x="786468" y="1890712"/>
            <a:ext cx="7853707" cy="1795464"/>
          </a:xfrm>
          <a:prstGeom prst="rect">
            <a:avLst/>
          </a:prstGeom>
        </p:spPr>
      </p:pic>
    </p:spTree>
    <p:extLst>
      <p:ext uri="{BB962C8B-B14F-4D97-AF65-F5344CB8AC3E}">
        <p14:creationId xmlns:p14="http://schemas.microsoft.com/office/powerpoint/2010/main" val="2223672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50" y="341156"/>
            <a:ext cx="6728400" cy="351300"/>
          </a:xfrm>
        </p:spPr>
        <p:txBody>
          <a:bodyPr/>
          <a:lstStyle/>
          <a:p>
            <a:r>
              <a:rPr lang="en-US" dirty="0"/>
              <a:t>More Information</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pic>
        <p:nvPicPr>
          <p:cNvPr id="5" name="Picture 4"/>
          <p:cNvPicPr>
            <a:picLocks noChangeAspect="1"/>
          </p:cNvPicPr>
          <p:nvPr/>
        </p:nvPicPr>
        <p:blipFill>
          <a:blip r:embed="rId2"/>
          <a:stretch>
            <a:fillRect/>
          </a:stretch>
        </p:blipFill>
        <p:spPr>
          <a:xfrm>
            <a:off x="1207850" y="836085"/>
            <a:ext cx="7107525" cy="3580890"/>
          </a:xfrm>
          <a:prstGeom prst="rect">
            <a:avLst/>
          </a:prstGeom>
        </p:spPr>
      </p:pic>
      <p:sp>
        <p:nvSpPr>
          <p:cNvPr id="6" name="Rectangle 5"/>
          <p:cNvSpPr/>
          <p:nvPr/>
        </p:nvSpPr>
        <p:spPr>
          <a:xfrm>
            <a:off x="373603" y="4548840"/>
            <a:ext cx="4898484" cy="523220"/>
          </a:xfrm>
          <a:prstGeom prst="rect">
            <a:avLst/>
          </a:prstGeom>
        </p:spPr>
        <p:txBody>
          <a:bodyPr wrap="square">
            <a:spAutoFit/>
          </a:bodyPr>
          <a:lstStyle/>
          <a:p>
            <a:r>
              <a:rPr lang="ar-EG" dirty="0">
                <a:hlinkClick r:id="rId3"/>
              </a:rPr>
              <a:t>https://linuxhint.com/how_to_read_write_text_files/</a:t>
            </a:r>
            <a:endParaRPr lang="en-US" dirty="0"/>
          </a:p>
          <a:p>
            <a:endParaRPr lang="en-US" dirty="0"/>
          </a:p>
        </p:txBody>
      </p:sp>
    </p:spTree>
    <p:extLst>
      <p:ext uri="{BB962C8B-B14F-4D97-AF65-F5344CB8AC3E}">
        <p14:creationId xmlns:p14="http://schemas.microsoft.com/office/powerpoint/2010/main" val="3043844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Importance</a:t>
            </a:r>
          </a:p>
        </p:txBody>
      </p:sp>
      <p:sp>
        <p:nvSpPr>
          <p:cNvPr id="3" name="Rectangle 2"/>
          <p:cNvSpPr/>
          <p:nvPr/>
        </p:nvSpPr>
        <p:spPr>
          <a:xfrm>
            <a:off x="1823925" y="3646196"/>
            <a:ext cx="4142481" cy="523220"/>
          </a:xfrm>
          <a:prstGeom prst="rect">
            <a:avLst/>
          </a:prstGeom>
        </p:spPr>
        <p:txBody>
          <a:bodyPr wrap="none">
            <a:spAutoFit/>
          </a:bodyPr>
          <a:lstStyle/>
          <a:p>
            <a:r>
              <a:rPr lang="ar-EG" dirty="0">
                <a:hlinkClick r:id="rId2"/>
              </a:rPr>
              <a:t>https://realpython.com/python-modules-packages/</a:t>
            </a:r>
            <a:endParaRPr lang="en-US" dirty="0"/>
          </a:p>
          <a:p>
            <a:endParaRPr lang="ar-EG" dirty="0"/>
          </a:p>
        </p:txBody>
      </p:sp>
    </p:spTree>
    <p:extLst>
      <p:ext uri="{BB962C8B-B14F-4D97-AF65-F5344CB8AC3E}">
        <p14:creationId xmlns:p14="http://schemas.microsoft.com/office/powerpoint/2010/main" val="1726354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 Statement</a:t>
            </a:r>
            <a:endParaRPr lang="ar-EG" dirty="0"/>
          </a:p>
        </p:txBody>
      </p:sp>
      <p:sp>
        <p:nvSpPr>
          <p:cNvPr id="3" name="Text Placeholder 2"/>
          <p:cNvSpPr>
            <a:spLocks noGrp="1"/>
          </p:cNvSpPr>
          <p:nvPr>
            <p:ph type="body" idx="1"/>
          </p:nvPr>
        </p:nvSpPr>
        <p:spPr>
          <a:xfrm>
            <a:off x="464900" y="1551900"/>
            <a:ext cx="4378563" cy="3033900"/>
          </a:xfrm>
        </p:spPr>
        <p:txBody>
          <a:bodyPr/>
          <a:lstStyle/>
          <a:p>
            <a:r>
              <a:rPr lang="en-US" sz="2000" dirty="0"/>
              <a:t>Python code is organized into both modules and packages.</a:t>
            </a:r>
          </a:p>
          <a:p>
            <a:r>
              <a:rPr lang="en-US" sz="2000" dirty="0"/>
              <a:t>In Python, you use the import keyword to make code in one module available in another. Imports in Python are important for structuring your code effectively. </a:t>
            </a:r>
          </a:p>
          <a:p>
            <a:r>
              <a:rPr lang="en-US" sz="2000" dirty="0"/>
              <a:t>Using imports properly will make you more productive, allowing you to reuse code while keeping your projects maintainable.</a:t>
            </a:r>
            <a:endParaRPr lang="ar-EG"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pic>
        <p:nvPicPr>
          <p:cNvPr id="2050" name="Picture 2" descr="Sort imports is severely bugged with Pylance language server · Issue #23 ·  microsoft/pylance-release · GitHub"/>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072063" y="2424982"/>
            <a:ext cx="3743762" cy="1896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547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Basic Python </a:t>
            </a:r>
            <a:r>
              <a:rPr lang="en-GB" dirty="0">
                <a:solidFill>
                  <a:srgbClr val="FFFF66"/>
                </a:solidFill>
              </a:rPr>
              <a:t>import</a:t>
            </a:r>
            <a:endParaRPr lang="ar-EG" dirty="0">
              <a:solidFill>
                <a:srgbClr val="FFFF66"/>
              </a:solidFill>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sp>
        <p:nvSpPr>
          <p:cNvPr id="5" name="Rounded Rectangle 4"/>
          <p:cNvSpPr/>
          <p:nvPr/>
        </p:nvSpPr>
        <p:spPr>
          <a:xfrm>
            <a:off x="1064419" y="1714500"/>
            <a:ext cx="2986088" cy="1500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GB" sz="3600" dirty="0">
                <a:solidFill>
                  <a:schemeClr val="accent6"/>
                </a:solidFill>
                <a:latin typeface="Saira SemiCondensed Medium" panose="020B0604020202020204" charset="0"/>
                <a:cs typeface="Saira SemiCondensed Medium" panose="020B0604020202020204" charset="0"/>
              </a:rPr>
              <a:t>Modules</a:t>
            </a:r>
            <a:endParaRPr lang="ar-EG" sz="3600" dirty="0">
              <a:solidFill>
                <a:schemeClr val="accent6"/>
              </a:solidFill>
              <a:latin typeface="Saira SemiCondensed Medium" panose="020B0604020202020204" charset="0"/>
              <a:cs typeface="Saira SemiCondensed Medium" panose="020B0604020202020204" charset="0"/>
            </a:endParaRPr>
          </a:p>
        </p:txBody>
      </p:sp>
      <p:sp>
        <p:nvSpPr>
          <p:cNvPr id="6" name="Rounded Rectangle 5"/>
          <p:cNvSpPr/>
          <p:nvPr/>
        </p:nvSpPr>
        <p:spPr>
          <a:xfrm>
            <a:off x="5389949" y="1637556"/>
            <a:ext cx="2986088" cy="1500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GB" sz="3600" dirty="0">
                <a:solidFill>
                  <a:schemeClr val="accent6"/>
                </a:solidFill>
                <a:latin typeface="Saira SemiCondensed Medium" panose="020B0604020202020204" charset="0"/>
                <a:cs typeface="Saira SemiCondensed Medium" panose="020B0604020202020204" charset="0"/>
              </a:rPr>
              <a:t>Packages</a:t>
            </a:r>
            <a:endParaRPr lang="ar-EG" sz="3600" dirty="0">
              <a:solidFill>
                <a:schemeClr val="accent6"/>
              </a:solidFill>
              <a:latin typeface="Saira SemiCondensed Medium" panose="020B0604020202020204" charset="0"/>
              <a:cs typeface="Saira SemiCondensed Medium" panose="020B0604020202020204" charset="0"/>
            </a:endParaRPr>
          </a:p>
        </p:txBody>
      </p:sp>
      <p:sp>
        <p:nvSpPr>
          <p:cNvPr id="7" name="Rectangle 6"/>
          <p:cNvSpPr/>
          <p:nvPr/>
        </p:nvSpPr>
        <p:spPr>
          <a:xfrm>
            <a:off x="614363" y="3568494"/>
            <a:ext cx="3886200" cy="1323439"/>
          </a:xfrm>
          <a:prstGeom prst="rect">
            <a:avLst/>
          </a:prstGeom>
        </p:spPr>
        <p:txBody>
          <a:bodyPr wrap="square">
            <a:spAutoFit/>
          </a:bodyPr>
          <a:lstStyle/>
          <a:p>
            <a:r>
              <a:rPr lang="en-US" sz="1600" dirty="0">
                <a:solidFill>
                  <a:schemeClr val="tx1"/>
                </a:solidFill>
                <a:latin typeface="Saira SemiCondensed Medium" panose="020B0604020202020204" charset="0"/>
                <a:cs typeface="Saira SemiCondensed Medium" panose="020B0604020202020204" charset="0"/>
              </a:rPr>
              <a:t>An object that serves as an organizational unit of Python code. Modules have a namespace containing arbitrary Python objects. Modules are loaded into Python by the process of importing</a:t>
            </a:r>
            <a:endParaRPr lang="ar-EG" sz="1600" dirty="0">
              <a:solidFill>
                <a:schemeClr val="tx1"/>
              </a:solidFill>
              <a:latin typeface="Saira SemiCondensed Medium" panose="020B0604020202020204" charset="0"/>
              <a:cs typeface="Saira SemiCondensed Medium" panose="020B0604020202020204" charset="0"/>
            </a:endParaRPr>
          </a:p>
        </p:txBody>
      </p:sp>
      <p:sp>
        <p:nvSpPr>
          <p:cNvPr id="9" name="Rectangle 2"/>
          <p:cNvSpPr>
            <a:spLocks noChangeArrowheads="1"/>
          </p:cNvSpPr>
          <p:nvPr/>
        </p:nvSpPr>
        <p:spPr bwMode="auto">
          <a:xfrm>
            <a:off x="4950162" y="3568494"/>
            <a:ext cx="3865663" cy="1077218"/>
          </a:xfrm>
          <a:prstGeom prst="rect">
            <a:avLst/>
          </a:prstGeom>
        </p:spPr>
        <p:txBody>
          <a:bodyPr wrap="square">
            <a:spAutoFit/>
          </a:bodyPr>
          <a:lstStyle/>
          <a:p>
            <a:r>
              <a:rPr lang="ar-EG" altLang="ar-EG" sz="1600" dirty="0">
                <a:solidFill>
                  <a:schemeClr val="tx1"/>
                </a:solidFill>
                <a:latin typeface="Saira SemiCondensed Medium" panose="020B0604020202020204" charset="0"/>
                <a:cs typeface="Saira SemiCondensed Medium" panose="020B0604020202020204" charset="0"/>
              </a:rPr>
              <a:t>A Python module which can contain submodules or recursively, subpackages. Technically, a package is a Python module with an __path__ attribute.  </a:t>
            </a:r>
          </a:p>
        </p:txBody>
      </p:sp>
    </p:spTree>
    <p:extLst>
      <p:ext uri="{BB962C8B-B14F-4D97-AF65-F5344CB8AC3E}">
        <p14:creationId xmlns:p14="http://schemas.microsoft.com/office/powerpoint/2010/main" val="3404320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Python Modules</a:t>
            </a:r>
            <a:endParaRPr lang="ar-EG" dirty="0"/>
          </a:p>
        </p:txBody>
      </p:sp>
      <p:sp>
        <p:nvSpPr>
          <p:cNvPr id="3" name="Text Placeholder 2"/>
          <p:cNvSpPr>
            <a:spLocks noGrp="1"/>
          </p:cNvSpPr>
          <p:nvPr>
            <p:ph type="body" idx="1"/>
          </p:nvPr>
        </p:nvSpPr>
        <p:spPr/>
        <p:txBody>
          <a:bodyPr/>
          <a:lstStyle/>
          <a:p>
            <a:r>
              <a:rPr lang="en-US" dirty="0"/>
              <a:t>A module’s contents are accessed with the </a:t>
            </a:r>
            <a:r>
              <a:rPr lang="en-US" b="1" dirty="0">
                <a:solidFill>
                  <a:srgbClr val="FFFF00"/>
                </a:solidFill>
              </a:rPr>
              <a:t>import</a:t>
            </a:r>
            <a:r>
              <a:rPr lang="en-US" dirty="0"/>
              <a:t> statement.</a:t>
            </a:r>
          </a:p>
          <a:p>
            <a:endParaRPr lang="en-US" dirty="0"/>
          </a:p>
          <a:p>
            <a:r>
              <a:rPr lang="en-US" dirty="0"/>
              <a:t>create a file that contains legitimate Python code and then give the file a name with a </a:t>
            </a:r>
            <a:r>
              <a:rPr lang="en-US" b="1" dirty="0">
                <a:solidFill>
                  <a:srgbClr val="FFFF00"/>
                </a:solidFill>
              </a:rPr>
              <a:t>.</a:t>
            </a:r>
            <a:r>
              <a:rPr lang="en-US" b="1" dirty="0" err="1">
                <a:solidFill>
                  <a:srgbClr val="FFFF00"/>
                </a:solidFill>
              </a:rPr>
              <a:t>py</a:t>
            </a:r>
            <a:r>
              <a:rPr lang="en-US" dirty="0"/>
              <a:t> extension. </a:t>
            </a:r>
          </a:p>
          <a:p>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3186094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Module - Example</a:t>
            </a:r>
            <a:endParaRPr lang="ar-EG" dirty="0"/>
          </a:p>
        </p:txBody>
      </p:sp>
      <p:sp>
        <p:nvSpPr>
          <p:cNvPr id="3" name="Text Placeholder 2"/>
          <p:cNvSpPr>
            <a:spLocks noGrp="1"/>
          </p:cNvSpPr>
          <p:nvPr>
            <p:ph type="body" idx="1"/>
          </p:nvPr>
        </p:nvSpPr>
        <p:spPr>
          <a:xfrm>
            <a:off x="1207849" y="1430148"/>
            <a:ext cx="7432325" cy="3033900"/>
          </a:xfrm>
        </p:spPr>
        <p:txBody>
          <a:bodyPr/>
          <a:lstStyle/>
          <a:p>
            <a:r>
              <a:rPr lang="en-US" dirty="0"/>
              <a:t>create a file called </a:t>
            </a:r>
            <a:r>
              <a:rPr lang="en-US" b="1" dirty="0">
                <a:solidFill>
                  <a:srgbClr val="FFFF00"/>
                </a:solidFill>
              </a:rPr>
              <a:t>mod.py</a:t>
            </a:r>
            <a:r>
              <a:rPr lang="en-US" dirty="0"/>
              <a:t> containing the following:</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pic>
        <p:nvPicPr>
          <p:cNvPr id="5" name="Picture 4"/>
          <p:cNvPicPr>
            <a:picLocks noChangeAspect="1"/>
          </p:cNvPicPr>
          <p:nvPr/>
        </p:nvPicPr>
        <p:blipFill>
          <a:blip r:embed="rId2"/>
          <a:stretch>
            <a:fillRect/>
          </a:stretch>
        </p:blipFill>
        <p:spPr>
          <a:xfrm>
            <a:off x="679212" y="2161285"/>
            <a:ext cx="5586386" cy="2124965"/>
          </a:xfrm>
          <a:prstGeom prst="rect">
            <a:avLst/>
          </a:prstGeom>
        </p:spPr>
      </p:pic>
      <p:pic>
        <p:nvPicPr>
          <p:cNvPr id="6" name="Picture 5"/>
          <p:cNvPicPr>
            <a:picLocks noChangeAspect="1"/>
          </p:cNvPicPr>
          <p:nvPr/>
        </p:nvPicPr>
        <p:blipFill>
          <a:blip r:embed="rId3"/>
          <a:stretch>
            <a:fillRect/>
          </a:stretch>
        </p:blipFill>
        <p:spPr>
          <a:xfrm>
            <a:off x="4847397" y="2985600"/>
            <a:ext cx="2800350" cy="1600200"/>
          </a:xfrm>
          <a:prstGeom prst="rect">
            <a:avLst/>
          </a:prstGeom>
        </p:spPr>
      </p:pic>
    </p:spTree>
    <p:extLst>
      <p:ext uri="{BB962C8B-B14F-4D97-AF65-F5344CB8AC3E}">
        <p14:creationId xmlns:p14="http://schemas.microsoft.com/office/powerpoint/2010/main" val="1278877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Module Search Path</a:t>
            </a:r>
            <a:endParaRPr lang="ar-EG" dirty="0"/>
          </a:p>
        </p:txBody>
      </p:sp>
      <p:sp>
        <p:nvSpPr>
          <p:cNvPr id="3" name="Text Placeholder 2"/>
          <p:cNvSpPr>
            <a:spLocks noGrp="1"/>
          </p:cNvSpPr>
          <p:nvPr>
            <p:ph type="body" idx="1"/>
          </p:nvPr>
        </p:nvSpPr>
        <p:spPr>
          <a:xfrm>
            <a:off x="1207850" y="1430148"/>
            <a:ext cx="6728400" cy="2670365"/>
          </a:xfrm>
        </p:spPr>
        <p:txBody>
          <a:bodyPr/>
          <a:lstStyle/>
          <a:p>
            <a:r>
              <a:rPr lang="en-US" dirty="0"/>
              <a:t>You can put the module file in any directory of your choice and then modify </a:t>
            </a:r>
            <a:r>
              <a:rPr lang="en-US" b="1" dirty="0" err="1">
                <a:solidFill>
                  <a:srgbClr val="FFFF00"/>
                </a:solidFill>
              </a:rPr>
              <a:t>sys.path</a:t>
            </a:r>
            <a:r>
              <a:rPr lang="en-US" dirty="0"/>
              <a:t> at run-time so that it contains that directory. </a:t>
            </a:r>
          </a:p>
          <a:p>
            <a:r>
              <a:rPr lang="en-US" dirty="0"/>
              <a:t>For example, in our example, you could put </a:t>
            </a:r>
            <a:r>
              <a:rPr lang="en-US" b="1" dirty="0">
                <a:solidFill>
                  <a:srgbClr val="FFFF00"/>
                </a:solidFill>
              </a:rPr>
              <a:t>mod.py</a:t>
            </a:r>
            <a:r>
              <a:rPr lang="en-US" dirty="0"/>
              <a:t> in directory </a:t>
            </a:r>
            <a:r>
              <a:rPr lang="en-US" sz="1800" b="1" dirty="0">
                <a:solidFill>
                  <a:srgbClr val="FFFF00"/>
                </a:solidFill>
              </a:rPr>
              <a:t>C:\Users\ramadan.mohamed\Desktop\EPITA\Python\8</a:t>
            </a:r>
            <a:r>
              <a:rPr lang="en-US" dirty="0"/>
              <a:t> and then issue the following statements:</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pic>
        <p:nvPicPr>
          <p:cNvPr id="5" name="Picture 4"/>
          <p:cNvPicPr>
            <a:picLocks noChangeAspect="1"/>
          </p:cNvPicPr>
          <p:nvPr/>
        </p:nvPicPr>
        <p:blipFill>
          <a:blip r:embed="rId3"/>
          <a:stretch>
            <a:fillRect/>
          </a:stretch>
        </p:blipFill>
        <p:spPr>
          <a:xfrm>
            <a:off x="604289" y="4157175"/>
            <a:ext cx="7935522" cy="552946"/>
          </a:xfrm>
          <a:prstGeom prst="rect">
            <a:avLst/>
          </a:prstGeom>
        </p:spPr>
      </p:pic>
    </p:spTree>
    <p:extLst>
      <p:ext uri="{BB962C8B-B14F-4D97-AF65-F5344CB8AC3E}">
        <p14:creationId xmlns:p14="http://schemas.microsoft.com/office/powerpoint/2010/main" val="1482751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a:t>
            </a:r>
            <a:endParaRPr lang="ar-EG" dirty="0"/>
          </a:p>
        </p:txBody>
      </p:sp>
      <p:sp>
        <p:nvSpPr>
          <p:cNvPr id="3" name="Text Placeholder 2"/>
          <p:cNvSpPr>
            <a:spLocks noGrp="1"/>
          </p:cNvSpPr>
          <p:nvPr>
            <p:ph type="body" idx="1"/>
          </p:nvPr>
        </p:nvSpPr>
        <p:spPr>
          <a:xfrm>
            <a:off x="536337" y="1551900"/>
            <a:ext cx="4607163" cy="3033900"/>
          </a:xfrm>
        </p:spPr>
        <p:txBody>
          <a:bodyPr/>
          <a:lstStyle/>
          <a:p>
            <a:r>
              <a:rPr lang="en-US" dirty="0"/>
              <a:t>To be useful, a program usually needs to communicate with the user by obtaining input data and displaying result data back.</a:t>
            </a:r>
          </a:p>
          <a:p>
            <a:endParaRPr lang="en-US" dirty="0"/>
          </a:p>
          <a:p>
            <a:r>
              <a:rPr lang="en-US" dirty="0"/>
              <a:t>Input may come directly from the user via the keyboard, or from some external source like a file or database</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pic>
        <p:nvPicPr>
          <p:cNvPr id="1026" name="Picture 2" descr="Interactive controls for Jupyter notebooks: Python Example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543229" y="2057400"/>
            <a:ext cx="3272596" cy="2311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682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Module Search Path (cont.)</a:t>
            </a:r>
            <a:endParaRPr lang="ar-EG" dirty="0"/>
          </a:p>
        </p:txBody>
      </p:sp>
      <p:sp>
        <p:nvSpPr>
          <p:cNvPr id="3" name="Text Placeholder 2"/>
          <p:cNvSpPr>
            <a:spLocks noGrp="1"/>
          </p:cNvSpPr>
          <p:nvPr>
            <p:ph type="body" idx="1"/>
          </p:nvPr>
        </p:nvSpPr>
        <p:spPr>
          <a:xfrm>
            <a:off x="1207850" y="1430148"/>
            <a:ext cx="6728400" cy="2670365"/>
          </a:xfrm>
        </p:spPr>
        <p:txBody>
          <a:bodyPr/>
          <a:lstStyle/>
          <a:p>
            <a:r>
              <a:rPr lang="en-US" dirty="0"/>
              <a:t>Once a module has been imported, you can determine the location where it was found with the module’s </a:t>
            </a:r>
            <a:r>
              <a:rPr lang="en-US" b="1" dirty="0">
                <a:solidFill>
                  <a:srgbClr val="FFFF00"/>
                </a:solidFill>
              </a:rPr>
              <a:t>__file__ </a:t>
            </a:r>
            <a:r>
              <a:rPr lang="en-US" dirty="0"/>
              <a:t>attribute:</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pic>
        <p:nvPicPr>
          <p:cNvPr id="6" name="Picture 5"/>
          <p:cNvPicPr>
            <a:picLocks noChangeAspect="1"/>
          </p:cNvPicPr>
          <p:nvPr/>
        </p:nvPicPr>
        <p:blipFill>
          <a:blip r:embed="rId3"/>
          <a:stretch>
            <a:fillRect/>
          </a:stretch>
        </p:blipFill>
        <p:spPr>
          <a:xfrm>
            <a:off x="1207850" y="3243262"/>
            <a:ext cx="6991277" cy="1241055"/>
          </a:xfrm>
          <a:prstGeom prst="rect">
            <a:avLst/>
          </a:prstGeom>
        </p:spPr>
      </p:pic>
    </p:spTree>
    <p:extLst>
      <p:ext uri="{BB962C8B-B14F-4D97-AF65-F5344CB8AC3E}">
        <p14:creationId xmlns:p14="http://schemas.microsoft.com/office/powerpoint/2010/main" val="4211932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Module – Example (cont.)</a:t>
            </a:r>
            <a:endParaRPr lang="ar-EG" dirty="0"/>
          </a:p>
        </p:txBody>
      </p:sp>
      <p:sp>
        <p:nvSpPr>
          <p:cNvPr id="3" name="Text Placeholder 2"/>
          <p:cNvSpPr>
            <a:spLocks noGrp="1"/>
          </p:cNvSpPr>
          <p:nvPr>
            <p:ph type="body" idx="1"/>
          </p:nvPr>
        </p:nvSpPr>
        <p:spPr>
          <a:xfrm>
            <a:off x="1057537" y="2322189"/>
            <a:ext cx="3414254" cy="1851671"/>
          </a:xfrm>
        </p:spPr>
        <p:txBody>
          <a:bodyPr/>
          <a:lstStyle/>
          <a:p>
            <a:r>
              <a:rPr lang="en-US" dirty="0"/>
              <a:t>The </a:t>
            </a:r>
            <a:r>
              <a:rPr lang="en-US" b="1" dirty="0">
                <a:solidFill>
                  <a:srgbClr val="FFFF00"/>
                </a:solidFill>
              </a:rPr>
              <a:t>mod.py</a:t>
            </a:r>
            <a:r>
              <a:rPr lang="en-US" dirty="0"/>
              <a:t> objects can be accessed by importing the module as follows:</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41</a:t>
            </a:fld>
            <a:endParaRPr lang="en"/>
          </a:p>
        </p:txBody>
      </p:sp>
      <p:pic>
        <p:nvPicPr>
          <p:cNvPr id="5" name="Picture 4"/>
          <p:cNvPicPr>
            <a:picLocks noChangeAspect="1"/>
          </p:cNvPicPr>
          <p:nvPr/>
        </p:nvPicPr>
        <p:blipFill>
          <a:blip r:embed="rId2"/>
          <a:stretch>
            <a:fillRect/>
          </a:stretch>
        </p:blipFill>
        <p:spPr>
          <a:xfrm>
            <a:off x="4741885" y="1392216"/>
            <a:ext cx="3543300" cy="3486150"/>
          </a:xfrm>
          <a:prstGeom prst="rect">
            <a:avLst/>
          </a:prstGeom>
        </p:spPr>
      </p:pic>
    </p:spTree>
    <p:extLst>
      <p:ext uri="{BB962C8B-B14F-4D97-AF65-F5344CB8AC3E}">
        <p14:creationId xmlns:p14="http://schemas.microsoft.com/office/powerpoint/2010/main" val="2786137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CSV</a:t>
            </a:r>
          </a:p>
        </p:txBody>
      </p:sp>
      <p:sp>
        <p:nvSpPr>
          <p:cNvPr id="3" name="Rectangle 2"/>
          <p:cNvSpPr/>
          <p:nvPr/>
        </p:nvSpPr>
        <p:spPr>
          <a:xfrm>
            <a:off x="1616926" y="3375125"/>
            <a:ext cx="2909771" cy="523220"/>
          </a:xfrm>
          <a:prstGeom prst="rect">
            <a:avLst/>
          </a:prstGeom>
        </p:spPr>
        <p:txBody>
          <a:bodyPr wrap="none">
            <a:spAutoFit/>
          </a:bodyPr>
          <a:lstStyle/>
          <a:p>
            <a:r>
              <a:rPr lang="ar-EG" dirty="0">
                <a:hlinkClick r:id="rId2"/>
              </a:rPr>
              <a:t>https://realpython.com/python-csv/</a:t>
            </a:r>
            <a:endParaRPr lang="en-US" dirty="0"/>
          </a:p>
          <a:p>
            <a:endParaRPr lang="ar-EG" dirty="0"/>
          </a:p>
        </p:txBody>
      </p:sp>
    </p:spTree>
    <p:extLst>
      <p:ext uri="{BB962C8B-B14F-4D97-AF65-F5344CB8AC3E}">
        <p14:creationId xmlns:p14="http://schemas.microsoft.com/office/powerpoint/2010/main" val="797921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CSV FILE ?</a:t>
            </a:r>
            <a:endParaRPr lang="ar-EG" dirty="0"/>
          </a:p>
        </p:txBody>
      </p:sp>
      <p:sp>
        <p:nvSpPr>
          <p:cNvPr id="3" name="Text Placeholder 2"/>
          <p:cNvSpPr>
            <a:spLocks noGrp="1"/>
          </p:cNvSpPr>
          <p:nvPr>
            <p:ph type="body" idx="1"/>
          </p:nvPr>
        </p:nvSpPr>
        <p:spPr>
          <a:xfrm>
            <a:off x="485775" y="1430148"/>
            <a:ext cx="6200775" cy="3033900"/>
          </a:xfrm>
        </p:spPr>
        <p:txBody>
          <a:bodyPr/>
          <a:lstStyle/>
          <a:p>
            <a:r>
              <a:rPr lang="en-US" sz="2000" dirty="0"/>
              <a:t>A CSV file (Comma Separated Values file) is a type of plain text file that uses specific structuring to arrange tabular data. </a:t>
            </a:r>
          </a:p>
          <a:p>
            <a:endParaRPr lang="en-US" sz="2000" dirty="0"/>
          </a:p>
          <a:p>
            <a:r>
              <a:rPr lang="en-US" sz="2000" dirty="0"/>
              <a:t>Because it’s a plain text file, it can contain only actual text data—in other words, printable </a:t>
            </a:r>
            <a:r>
              <a:rPr lang="en-US" sz="2000" b="1" dirty="0">
                <a:solidFill>
                  <a:srgbClr val="FFFF00"/>
                </a:solidFill>
              </a:rPr>
              <a:t>ASCII or Unicode </a:t>
            </a:r>
            <a:r>
              <a:rPr lang="en-US" sz="2000" dirty="0"/>
              <a:t>characters.</a:t>
            </a:r>
          </a:p>
          <a:p>
            <a:endParaRPr lang="en-US" sz="2000" dirty="0"/>
          </a:p>
          <a:p>
            <a:r>
              <a:rPr lang="en-US" sz="2000" dirty="0"/>
              <a:t>The structure of a CSV file is given away by its name. Normally, CSV files use a </a:t>
            </a:r>
            <a:r>
              <a:rPr lang="en-US" sz="2000" b="1" dirty="0">
                <a:solidFill>
                  <a:srgbClr val="FFFF00"/>
                </a:solidFill>
              </a:rPr>
              <a:t>comma to separate </a:t>
            </a:r>
            <a:r>
              <a:rPr lang="en-US" sz="2000" dirty="0"/>
              <a:t>each specific data value. </a:t>
            </a:r>
          </a:p>
          <a:p>
            <a:endParaRPr lang="ar-EG"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43</a:t>
            </a:fld>
            <a:endParaRPr lang="en"/>
          </a:p>
        </p:txBody>
      </p:sp>
      <p:pic>
        <p:nvPicPr>
          <p:cNvPr id="5" name="Picture 4"/>
          <p:cNvPicPr>
            <a:picLocks noChangeAspect="1"/>
          </p:cNvPicPr>
          <p:nvPr/>
        </p:nvPicPr>
        <p:blipFill>
          <a:blip r:embed="rId3"/>
          <a:stretch>
            <a:fillRect/>
          </a:stretch>
        </p:blipFill>
        <p:spPr>
          <a:xfrm>
            <a:off x="7402850" y="1533524"/>
            <a:ext cx="1066800" cy="1304925"/>
          </a:xfrm>
          <a:prstGeom prst="rect">
            <a:avLst/>
          </a:prstGeom>
        </p:spPr>
      </p:pic>
      <p:pic>
        <p:nvPicPr>
          <p:cNvPr id="7" name="Picture 6"/>
          <p:cNvPicPr>
            <a:picLocks noChangeAspect="1"/>
          </p:cNvPicPr>
          <p:nvPr/>
        </p:nvPicPr>
        <p:blipFill>
          <a:blip r:embed="rId4"/>
          <a:stretch>
            <a:fillRect/>
          </a:stretch>
        </p:blipFill>
        <p:spPr>
          <a:xfrm>
            <a:off x="6929437" y="3392804"/>
            <a:ext cx="1886387" cy="867738"/>
          </a:xfrm>
          <a:prstGeom prst="rect">
            <a:avLst/>
          </a:prstGeom>
        </p:spPr>
      </p:pic>
    </p:spTree>
    <p:extLst>
      <p:ext uri="{BB962C8B-B14F-4D97-AF65-F5344CB8AC3E}">
        <p14:creationId xmlns:p14="http://schemas.microsoft.com/office/powerpoint/2010/main" val="4106859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CSV Files With </a:t>
            </a:r>
            <a:r>
              <a:rPr lang="en-US" b="1" dirty="0">
                <a:solidFill>
                  <a:srgbClr val="FFFF00"/>
                </a:solidFill>
              </a:rPr>
              <a:t>csv</a:t>
            </a:r>
            <a:endParaRPr lang="ar-EG" b="1" dirty="0">
              <a:solidFill>
                <a:srgbClr val="FFFF00"/>
              </a:solidFill>
            </a:endParaRPr>
          </a:p>
        </p:txBody>
      </p:sp>
      <p:sp>
        <p:nvSpPr>
          <p:cNvPr id="3" name="Text Placeholder 2"/>
          <p:cNvSpPr>
            <a:spLocks noGrp="1"/>
          </p:cNvSpPr>
          <p:nvPr>
            <p:ph type="body" idx="1"/>
          </p:nvPr>
        </p:nvSpPr>
        <p:spPr>
          <a:xfrm>
            <a:off x="422038" y="1551900"/>
            <a:ext cx="4678600" cy="3033900"/>
          </a:xfrm>
        </p:spPr>
        <p:txBody>
          <a:bodyPr/>
          <a:lstStyle/>
          <a:p>
            <a:r>
              <a:rPr lang="en-US" dirty="0"/>
              <a:t>Reading from a CSV file is done using the reader object. </a:t>
            </a:r>
          </a:p>
          <a:p>
            <a:r>
              <a:rPr lang="en-US" dirty="0"/>
              <a:t>The CSV file is opened as a text file with Python’s built-in open() function, which returns a file object. </a:t>
            </a:r>
          </a:p>
          <a:p>
            <a:r>
              <a:rPr lang="en-US" dirty="0"/>
              <a:t>This is then passed to the reader, which does the heavy lifting.</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44</a:t>
            </a:fld>
            <a:endParaRPr lang="en"/>
          </a:p>
        </p:txBody>
      </p:sp>
      <p:pic>
        <p:nvPicPr>
          <p:cNvPr id="1026" name="Picture 2" descr="CSV File (What It Is &amp; How to Open On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71512" y="1694774"/>
            <a:ext cx="3544313" cy="236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718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562" y="455456"/>
            <a:ext cx="6728400" cy="351300"/>
          </a:xfrm>
        </p:spPr>
        <p:txBody>
          <a:bodyPr/>
          <a:lstStyle/>
          <a:p>
            <a:r>
              <a:rPr lang="en-US" dirty="0"/>
              <a:t>Read csv file - Example</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pic>
        <p:nvPicPr>
          <p:cNvPr id="5" name="Picture 4"/>
          <p:cNvPicPr>
            <a:picLocks noChangeAspect="1"/>
          </p:cNvPicPr>
          <p:nvPr/>
        </p:nvPicPr>
        <p:blipFill>
          <a:blip r:embed="rId3"/>
          <a:stretch>
            <a:fillRect/>
          </a:stretch>
        </p:blipFill>
        <p:spPr>
          <a:xfrm>
            <a:off x="1193561" y="944624"/>
            <a:ext cx="7338423" cy="3870264"/>
          </a:xfrm>
          <a:prstGeom prst="rect">
            <a:avLst/>
          </a:prstGeom>
        </p:spPr>
      </p:pic>
    </p:spTree>
    <p:extLst>
      <p:ext uri="{BB962C8B-B14F-4D97-AF65-F5344CB8AC3E}">
        <p14:creationId xmlns:p14="http://schemas.microsoft.com/office/powerpoint/2010/main" val="2899144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49" y="855506"/>
            <a:ext cx="7783626" cy="351300"/>
          </a:xfrm>
        </p:spPr>
        <p:txBody>
          <a:bodyPr/>
          <a:lstStyle/>
          <a:p>
            <a:r>
              <a:rPr lang="en-US" dirty="0"/>
              <a:t>Reading CSV Files Into a </a:t>
            </a:r>
            <a:r>
              <a:rPr lang="en-US" b="1" dirty="0">
                <a:solidFill>
                  <a:srgbClr val="FFFF00"/>
                </a:solidFill>
              </a:rPr>
              <a:t>Dictionary</a:t>
            </a:r>
            <a:r>
              <a:rPr lang="en-US" dirty="0"/>
              <a:t> With csv</a:t>
            </a:r>
            <a:endParaRPr lang="ar-EG" dirty="0"/>
          </a:p>
        </p:txBody>
      </p:sp>
      <p:sp>
        <p:nvSpPr>
          <p:cNvPr id="3" name="Text Placeholder 2"/>
          <p:cNvSpPr>
            <a:spLocks noGrp="1"/>
          </p:cNvSpPr>
          <p:nvPr>
            <p:ph type="body" idx="1"/>
          </p:nvPr>
        </p:nvSpPr>
        <p:spPr>
          <a:xfrm>
            <a:off x="1207850" y="2057400"/>
            <a:ext cx="3792775" cy="2406648"/>
          </a:xfrm>
        </p:spPr>
        <p:txBody>
          <a:bodyPr/>
          <a:lstStyle/>
          <a:p>
            <a:r>
              <a:rPr lang="en-US" dirty="0"/>
              <a:t>We can read CSV data directly into a dictionary (technically, an Ordered Dictionary) as well.</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46</a:t>
            </a:fld>
            <a:endParaRPr lang="en"/>
          </a:p>
        </p:txBody>
      </p:sp>
      <p:pic>
        <p:nvPicPr>
          <p:cNvPr id="2050" name="Picture 2" descr="GIF: Oxford Dictionaries Word of the Year - ChurchM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475" y="1430148"/>
            <a:ext cx="33147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711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024" y="298294"/>
            <a:ext cx="8050451" cy="351300"/>
          </a:xfrm>
        </p:spPr>
        <p:txBody>
          <a:bodyPr/>
          <a:lstStyle/>
          <a:p>
            <a:r>
              <a:rPr lang="en-US" dirty="0"/>
              <a:t>Reading CSV Files Into a </a:t>
            </a:r>
            <a:r>
              <a:rPr lang="en-US" b="1" dirty="0">
                <a:solidFill>
                  <a:srgbClr val="FFFF00"/>
                </a:solidFill>
              </a:rPr>
              <a:t>Dictionary</a:t>
            </a:r>
            <a:r>
              <a:rPr lang="en-US" dirty="0"/>
              <a:t> - Example</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47</a:t>
            </a:fld>
            <a:endParaRPr lang="en"/>
          </a:p>
        </p:txBody>
      </p:sp>
      <p:pic>
        <p:nvPicPr>
          <p:cNvPr id="3" name="Picture 2"/>
          <p:cNvPicPr>
            <a:picLocks noChangeAspect="1"/>
          </p:cNvPicPr>
          <p:nvPr/>
        </p:nvPicPr>
        <p:blipFill>
          <a:blip r:embed="rId3"/>
          <a:stretch>
            <a:fillRect/>
          </a:stretch>
        </p:blipFill>
        <p:spPr>
          <a:xfrm>
            <a:off x="319525" y="1231038"/>
            <a:ext cx="8496300" cy="3354762"/>
          </a:xfrm>
          <a:prstGeom prst="rect">
            <a:avLst/>
          </a:prstGeom>
        </p:spPr>
      </p:pic>
    </p:spTree>
    <p:extLst>
      <p:ext uri="{BB962C8B-B14F-4D97-AF65-F5344CB8AC3E}">
        <p14:creationId xmlns:p14="http://schemas.microsoft.com/office/powerpoint/2010/main" val="3374419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49" y="855506"/>
            <a:ext cx="7783625" cy="351300"/>
          </a:xfrm>
        </p:spPr>
        <p:txBody>
          <a:bodyPr/>
          <a:lstStyle/>
          <a:p>
            <a:r>
              <a:rPr lang="en-US" dirty="0"/>
              <a:t>Optional Python CSV </a:t>
            </a:r>
            <a:r>
              <a:rPr lang="en-US" b="1" dirty="0">
                <a:solidFill>
                  <a:srgbClr val="FFFF00"/>
                </a:solidFill>
              </a:rPr>
              <a:t>reader</a:t>
            </a:r>
            <a:r>
              <a:rPr lang="en-US" dirty="0"/>
              <a:t> Parameters</a:t>
            </a:r>
            <a:endParaRPr lang="ar-EG" dirty="0"/>
          </a:p>
        </p:txBody>
      </p:sp>
      <p:sp>
        <p:nvSpPr>
          <p:cNvPr id="3" name="Text Placeholder 2"/>
          <p:cNvSpPr>
            <a:spLocks noGrp="1"/>
          </p:cNvSpPr>
          <p:nvPr>
            <p:ph type="body" idx="1"/>
          </p:nvPr>
        </p:nvSpPr>
        <p:spPr/>
        <p:txBody>
          <a:bodyPr/>
          <a:lstStyle/>
          <a:p>
            <a:r>
              <a:rPr lang="en-US" sz="2000" dirty="0"/>
              <a:t>The reader object can handle different styles of CSV files by specifying additional parameters, some of which are shown below:</a:t>
            </a:r>
          </a:p>
          <a:p>
            <a:endParaRPr lang="en-US" sz="2000" dirty="0"/>
          </a:p>
          <a:p>
            <a:r>
              <a:rPr lang="en-US" sz="2000" b="1" dirty="0">
                <a:solidFill>
                  <a:srgbClr val="FFFF00"/>
                </a:solidFill>
              </a:rPr>
              <a:t>delimiter</a:t>
            </a:r>
            <a:r>
              <a:rPr lang="en-US" sz="2000" dirty="0"/>
              <a:t> specifies the character used to separate each field. The default is the comma (',').</a:t>
            </a:r>
          </a:p>
          <a:p>
            <a:endParaRPr lang="en-US" sz="2000" dirty="0"/>
          </a:p>
          <a:p>
            <a:r>
              <a:rPr lang="en-US" sz="2000" b="1" dirty="0" err="1">
                <a:solidFill>
                  <a:srgbClr val="FFFF00"/>
                </a:solidFill>
              </a:rPr>
              <a:t>quotechar</a:t>
            </a:r>
            <a:r>
              <a:rPr lang="en-US" sz="2000" dirty="0"/>
              <a:t> specifies the character used to surround fields that contain the delimiter character. The default is a double quote (' " ').</a:t>
            </a:r>
            <a:endParaRPr lang="ar-EG"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a:p>
        </p:txBody>
      </p:sp>
      <p:sp>
        <p:nvSpPr>
          <p:cNvPr id="5" name="Rectangle 4"/>
          <p:cNvSpPr/>
          <p:nvPr/>
        </p:nvSpPr>
        <p:spPr>
          <a:xfrm>
            <a:off x="527661" y="4571512"/>
            <a:ext cx="7787664" cy="338554"/>
          </a:xfrm>
          <a:prstGeom prst="rect">
            <a:avLst/>
          </a:prstGeom>
        </p:spPr>
        <p:txBody>
          <a:bodyPr wrap="square">
            <a:spAutoFit/>
          </a:bodyPr>
          <a:lstStyle/>
          <a:p>
            <a:r>
              <a:rPr lang="en-US" sz="1600" b="1" dirty="0">
                <a:solidFill>
                  <a:schemeClr val="accent6"/>
                </a:solidFill>
                <a:hlinkClick r:id="rId3"/>
              </a:rPr>
              <a:t>For more info: </a:t>
            </a:r>
            <a:r>
              <a:rPr lang="ar-EG" dirty="0">
                <a:hlinkClick r:id="rId3"/>
              </a:rPr>
              <a:t>https://docs.python.org/3/library/csv.html?highlight=csv#csv-fmt-params</a:t>
            </a:r>
            <a:endParaRPr lang="en-US" dirty="0"/>
          </a:p>
        </p:txBody>
      </p:sp>
    </p:spTree>
    <p:extLst>
      <p:ext uri="{BB962C8B-B14F-4D97-AF65-F5344CB8AC3E}">
        <p14:creationId xmlns:p14="http://schemas.microsoft.com/office/powerpoint/2010/main" val="1068814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774" y="855507"/>
            <a:ext cx="4645389" cy="351300"/>
          </a:xfrm>
        </p:spPr>
        <p:txBody>
          <a:bodyPr/>
          <a:lstStyle/>
          <a:p>
            <a:r>
              <a:rPr lang="en-US" b="1" dirty="0">
                <a:solidFill>
                  <a:srgbClr val="FFFF00"/>
                </a:solidFill>
              </a:rPr>
              <a:t>delimiter</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49</a:t>
            </a:fld>
            <a:endParaRPr lang="en"/>
          </a:p>
        </p:txBody>
      </p:sp>
      <p:pic>
        <p:nvPicPr>
          <p:cNvPr id="5" name="Picture 4"/>
          <p:cNvPicPr>
            <a:picLocks noChangeAspect="1"/>
          </p:cNvPicPr>
          <p:nvPr/>
        </p:nvPicPr>
        <p:blipFill>
          <a:blip r:embed="rId3"/>
          <a:stretch>
            <a:fillRect/>
          </a:stretch>
        </p:blipFill>
        <p:spPr>
          <a:xfrm>
            <a:off x="719137" y="1537800"/>
            <a:ext cx="7616650" cy="3334238"/>
          </a:xfrm>
          <a:prstGeom prst="rect">
            <a:avLst/>
          </a:prstGeom>
        </p:spPr>
      </p:pic>
      <p:pic>
        <p:nvPicPr>
          <p:cNvPr id="6" name="Picture 5"/>
          <p:cNvPicPr>
            <a:picLocks noChangeAspect="1"/>
          </p:cNvPicPr>
          <p:nvPr/>
        </p:nvPicPr>
        <p:blipFill>
          <a:blip r:embed="rId4"/>
          <a:stretch>
            <a:fillRect/>
          </a:stretch>
        </p:blipFill>
        <p:spPr>
          <a:xfrm>
            <a:off x="4761185" y="428625"/>
            <a:ext cx="4054640" cy="907332"/>
          </a:xfrm>
          <a:prstGeom prst="rect">
            <a:avLst/>
          </a:prstGeom>
          <a:ln w="38100">
            <a:solidFill>
              <a:srgbClr val="7030A0"/>
            </a:solidFill>
          </a:ln>
        </p:spPr>
      </p:pic>
      <p:sp>
        <p:nvSpPr>
          <p:cNvPr id="7" name="Rectangle 6"/>
          <p:cNvSpPr/>
          <p:nvPr/>
        </p:nvSpPr>
        <p:spPr>
          <a:xfrm>
            <a:off x="3814763" y="2171700"/>
            <a:ext cx="1114425" cy="3000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4248746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49" y="855506"/>
            <a:ext cx="7578963" cy="351300"/>
          </a:xfrm>
        </p:spPr>
        <p:txBody>
          <a:bodyPr/>
          <a:lstStyle/>
          <a:p>
            <a:r>
              <a:rPr lang="en-US" dirty="0"/>
              <a:t>Reading Input From the Keyboard – </a:t>
            </a:r>
            <a:r>
              <a:rPr lang="en-US" b="1" dirty="0">
                <a:solidFill>
                  <a:srgbClr val="FFFF00"/>
                </a:solidFill>
              </a:rPr>
              <a:t>input()</a:t>
            </a:r>
            <a:endParaRPr lang="ar-EG" b="1" dirty="0">
              <a:solidFill>
                <a:srgbClr val="FFFF00"/>
              </a:solidFill>
            </a:endParaRPr>
          </a:p>
        </p:txBody>
      </p:sp>
      <p:sp>
        <p:nvSpPr>
          <p:cNvPr id="3" name="Text Placeholder 2"/>
          <p:cNvSpPr>
            <a:spLocks noGrp="1"/>
          </p:cNvSpPr>
          <p:nvPr>
            <p:ph type="body" idx="1"/>
          </p:nvPr>
        </p:nvSpPr>
        <p:spPr>
          <a:xfrm>
            <a:off x="822088" y="1551900"/>
            <a:ext cx="4378563" cy="3033900"/>
          </a:xfrm>
        </p:spPr>
        <p:txBody>
          <a:bodyPr/>
          <a:lstStyle/>
          <a:p>
            <a:r>
              <a:rPr lang="en-US" dirty="0"/>
              <a:t>input() pauses program execution to allow the user to type in a line of input from the keyboard. </a:t>
            </a:r>
          </a:p>
          <a:p>
            <a:endParaRPr lang="en-US" dirty="0"/>
          </a:p>
          <a:p>
            <a:r>
              <a:rPr lang="en-US" dirty="0"/>
              <a:t>Once the user presses the Enter key, all characters typed are read and returned as a string:</a:t>
            </a:r>
          </a:p>
          <a:p>
            <a:endParaRPr lang="en-US" dirty="0"/>
          </a:p>
          <a:p>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pic>
        <p:nvPicPr>
          <p:cNvPr id="6" name="Picture 5"/>
          <p:cNvPicPr>
            <a:picLocks noChangeAspect="1"/>
          </p:cNvPicPr>
          <p:nvPr/>
        </p:nvPicPr>
        <p:blipFill>
          <a:blip r:embed="rId2"/>
          <a:stretch>
            <a:fillRect/>
          </a:stretch>
        </p:blipFill>
        <p:spPr>
          <a:xfrm>
            <a:off x="5525294" y="1777679"/>
            <a:ext cx="3261518" cy="910191"/>
          </a:xfrm>
          <a:prstGeom prst="rect">
            <a:avLst/>
          </a:prstGeom>
        </p:spPr>
      </p:pic>
      <p:pic>
        <p:nvPicPr>
          <p:cNvPr id="7" name="Picture 6"/>
          <p:cNvPicPr>
            <a:picLocks noChangeAspect="1"/>
          </p:cNvPicPr>
          <p:nvPr/>
        </p:nvPicPr>
        <p:blipFill>
          <a:blip r:embed="rId3"/>
          <a:stretch>
            <a:fillRect/>
          </a:stretch>
        </p:blipFill>
        <p:spPr>
          <a:xfrm>
            <a:off x="5525294" y="3515927"/>
            <a:ext cx="3261518" cy="884908"/>
          </a:xfrm>
          <a:prstGeom prst="rect">
            <a:avLst/>
          </a:prstGeom>
        </p:spPr>
      </p:pic>
    </p:spTree>
    <p:extLst>
      <p:ext uri="{BB962C8B-B14F-4D97-AF65-F5344CB8AC3E}">
        <p14:creationId xmlns:p14="http://schemas.microsoft.com/office/powerpoint/2010/main" val="2697639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Writing</a:t>
            </a:r>
            <a:r>
              <a:rPr lang="en-US" dirty="0"/>
              <a:t> CSV Files With csv</a:t>
            </a:r>
            <a:endParaRPr lang="ar-EG" dirty="0"/>
          </a:p>
        </p:txBody>
      </p:sp>
      <p:sp>
        <p:nvSpPr>
          <p:cNvPr id="3" name="Text Placeholder 2"/>
          <p:cNvSpPr>
            <a:spLocks noGrp="1"/>
          </p:cNvSpPr>
          <p:nvPr>
            <p:ph type="body" idx="1"/>
          </p:nvPr>
        </p:nvSpPr>
        <p:spPr>
          <a:xfrm>
            <a:off x="1207850" y="2057400"/>
            <a:ext cx="3149838" cy="2406648"/>
          </a:xfrm>
        </p:spPr>
        <p:txBody>
          <a:bodyPr/>
          <a:lstStyle/>
          <a:p>
            <a:r>
              <a:rPr lang="en-US" dirty="0"/>
              <a:t>We can also write to a CSV file using a </a:t>
            </a:r>
            <a:r>
              <a:rPr lang="en-US" b="1" dirty="0">
                <a:solidFill>
                  <a:srgbClr val="FFFF00"/>
                </a:solidFill>
              </a:rPr>
              <a:t>writer</a:t>
            </a:r>
            <a:r>
              <a:rPr lang="en-US" dirty="0"/>
              <a:t> object and the </a:t>
            </a:r>
            <a:r>
              <a:rPr lang="en-US" b="1" dirty="0">
                <a:solidFill>
                  <a:srgbClr val="FFFF00"/>
                </a:solidFill>
              </a:rPr>
              <a:t>.</a:t>
            </a:r>
            <a:r>
              <a:rPr lang="en-US" b="1" dirty="0" err="1">
                <a:solidFill>
                  <a:srgbClr val="FFFF00"/>
                </a:solidFill>
              </a:rPr>
              <a:t>write_row</a:t>
            </a:r>
            <a:r>
              <a:rPr lang="en-US" b="1" dirty="0">
                <a:solidFill>
                  <a:srgbClr val="FFFF00"/>
                </a:solidFill>
              </a:rPr>
              <a:t>()</a:t>
            </a:r>
            <a:r>
              <a:rPr lang="en-US" dirty="0"/>
              <a:t> method</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50</a:t>
            </a:fld>
            <a:endParaRPr lang="en"/>
          </a:p>
        </p:txBody>
      </p:sp>
      <p:pic>
        <p:nvPicPr>
          <p:cNvPr id="3076" name="Picture 4" descr="35 Great Animated Writing Gif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26834" y="2057400"/>
            <a:ext cx="4288991" cy="2406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863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Writing</a:t>
            </a:r>
            <a:r>
              <a:rPr lang="en-US" dirty="0"/>
              <a:t> CSV Files With csv - Example</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51</a:t>
            </a:fld>
            <a:endParaRPr lang="en"/>
          </a:p>
        </p:txBody>
      </p:sp>
      <p:pic>
        <p:nvPicPr>
          <p:cNvPr id="6" name="Picture 5"/>
          <p:cNvPicPr>
            <a:picLocks noChangeAspect="1"/>
          </p:cNvPicPr>
          <p:nvPr/>
        </p:nvPicPr>
        <p:blipFill>
          <a:blip r:embed="rId3"/>
          <a:stretch>
            <a:fillRect/>
          </a:stretch>
        </p:blipFill>
        <p:spPr>
          <a:xfrm>
            <a:off x="290512" y="1690686"/>
            <a:ext cx="8551664" cy="1781175"/>
          </a:xfrm>
          <a:prstGeom prst="rect">
            <a:avLst/>
          </a:prstGeom>
        </p:spPr>
      </p:pic>
      <p:pic>
        <p:nvPicPr>
          <p:cNvPr id="7" name="Picture 6"/>
          <p:cNvPicPr>
            <a:picLocks noChangeAspect="1"/>
          </p:cNvPicPr>
          <p:nvPr/>
        </p:nvPicPr>
        <p:blipFill>
          <a:blip r:embed="rId4"/>
          <a:stretch>
            <a:fillRect/>
          </a:stretch>
        </p:blipFill>
        <p:spPr>
          <a:xfrm>
            <a:off x="290512" y="3671400"/>
            <a:ext cx="3514725" cy="914400"/>
          </a:xfrm>
          <a:prstGeom prst="rect">
            <a:avLst/>
          </a:prstGeom>
        </p:spPr>
      </p:pic>
    </p:spTree>
    <p:extLst>
      <p:ext uri="{BB962C8B-B14F-4D97-AF65-F5344CB8AC3E}">
        <p14:creationId xmlns:p14="http://schemas.microsoft.com/office/powerpoint/2010/main" val="10167291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49" y="476350"/>
            <a:ext cx="6728400" cy="351300"/>
          </a:xfrm>
        </p:spPr>
        <p:txBody>
          <a:bodyPr/>
          <a:lstStyle/>
          <a:p>
            <a:r>
              <a:rPr lang="en-GB" b="1" dirty="0">
                <a:solidFill>
                  <a:srgbClr val="FFFF00"/>
                </a:solidFill>
              </a:rPr>
              <a:t>quoting</a:t>
            </a:r>
            <a:r>
              <a:rPr lang="en-GB" dirty="0"/>
              <a:t> optional parameter</a:t>
            </a:r>
            <a:endParaRPr lang="ar-EG" dirty="0"/>
          </a:p>
        </p:txBody>
      </p:sp>
      <p:sp>
        <p:nvSpPr>
          <p:cNvPr id="3" name="Text Placeholder 2"/>
          <p:cNvSpPr>
            <a:spLocks noGrp="1"/>
          </p:cNvSpPr>
          <p:nvPr>
            <p:ph type="body" idx="1"/>
          </p:nvPr>
        </p:nvSpPr>
        <p:spPr>
          <a:xfrm>
            <a:off x="676824" y="1169591"/>
            <a:ext cx="7790449" cy="3033900"/>
          </a:xfrm>
        </p:spPr>
        <p:txBody>
          <a:bodyPr/>
          <a:lstStyle/>
          <a:p>
            <a:r>
              <a:rPr lang="en-US" b="1" dirty="0" err="1">
                <a:solidFill>
                  <a:srgbClr val="FFFF00"/>
                </a:solidFill>
              </a:rPr>
              <a:t>csv.QUOTE_MINIMAL</a:t>
            </a:r>
            <a:r>
              <a:rPr lang="en-US" dirty="0"/>
              <a:t>, then .</a:t>
            </a:r>
            <a:r>
              <a:rPr lang="en-US" dirty="0" err="1"/>
              <a:t>writerow</a:t>
            </a:r>
            <a:r>
              <a:rPr lang="en-US" dirty="0"/>
              <a:t>() will quote fields only if they contain the delimiter or the </a:t>
            </a:r>
            <a:r>
              <a:rPr lang="en-US" dirty="0" err="1"/>
              <a:t>quotechar</a:t>
            </a:r>
            <a:r>
              <a:rPr lang="en-US" dirty="0"/>
              <a:t>. This is the default case.</a:t>
            </a:r>
          </a:p>
          <a:p>
            <a:r>
              <a:rPr lang="en-US" b="1" dirty="0" err="1">
                <a:solidFill>
                  <a:srgbClr val="FFFF00"/>
                </a:solidFill>
              </a:rPr>
              <a:t>csv.QUOTE_ALL</a:t>
            </a:r>
            <a:r>
              <a:rPr lang="en-US" dirty="0"/>
              <a:t>, then .</a:t>
            </a:r>
            <a:r>
              <a:rPr lang="en-US" dirty="0" err="1"/>
              <a:t>writerow</a:t>
            </a:r>
            <a:r>
              <a:rPr lang="en-US" dirty="0"/>
              <a:t>() will quote all fields.</a:t>
            </a:r>
          </a:p>
          <a:p>
            <a:r>
              <a:rPr lang="en-US" b="1" dirty="0" err="1">
                <a:solidFill>
                  <a:srgbClr val="FFFF00"/>
                </a:solidFill>
              </a:rPr>
              <a:t>csv.QUOTE_NONNUMERIC</a:t>
            </a:r>
            <a:r>
              <a:rPr lang="en-US" dirty="0"/>
              <a:t>, then .</a:t>
            </a:r>
            <a:r>
              <a:rPr lang="en-US" dirty="0" err="1"/>
              <a:t>writerow</a:t>
            </a:r>
            <a:r>
              <a:rPr lang="en-US" dirty="0"/>
              <a:t>() will quote all fields containing text data and convert all numeric fields to the float data type.</a:t>
            </a:r>
          </a:p>
          <a:p>
            <a:r>
              <a:rPr lang="en-US" b="1" dirty="0" err="1">
                <a:solidFill>
                  <a:srgbClr val="FFFF00"/>
                </a:solidFill>
              </a:rPr>
              <a:t>csv.QUOTE_NONE</a:t>
            </a:r>
            <a:r>
              <a:rPr lang="en-US" dirty="0"/>
              <a:t>, then .</a:t>
            </a:r>
            <a:r>
              <a:rPr lang="en-US" dirty="0" err="1"/>
              <a:t>writerow</a:t>
            </a:r>
            <a:r>
              <a:rPr lang="en-US" dirty="0"/>
              <a:t>() will escape delimiters instead of quoting them. In this case, you also must provide a value for the </a:t>
            </a:r>
            <a:r>
              <a:rPr lang="en-US" dirty="0" err="1"/>
              <a:t>escapechar</a:t>
            </a:r>
            <a:r>
              <a:rPr lang="en-US" dirty="0"/>
              <a:t> optional parameter.</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52</a:t>
            </a:fld>
            <a:endParaRPr lang="en"/>
          </a:p>
        </p:txBody>
      </p:sp>
      <p:pic>
        <p:nvPicPr>
          <p:cNvPr id="5" name="Picture 4"/>
          <p:cNvPicPr>
            <a:picLocks noChangeAspect="1"/>
          </p:cNvPicPr>
          <p:nvPr/>
        </p:nvPicPr>
        <p:blipFill>
          <a:blip r:embed="rId2"/>
          <a:stretch>
            <a:fillRect/>
          </a:stretch>
        </p:blipFill>
        <p:spPr>
          <a:xfrm>
            <a:off x="6105990" y="832014"/>
            <a:ext cx="2885485" cy="266137"/>
          </a:xfrm>
          <a:prstGeom prst="rect">
            <a:avLst/>
          </a:prstGeom>
        </p:spPr>
      </p:pic>
    </p:spTree>
    <p:extLst>
      <p:ext uri="{BB962C8B-B14F-4D97-AF65-F5344CB8AC3E}">
        <p14:creationId xmlns:p14="http://schemas.microsoft.com/office/powerpoint/2010/main" val="20745668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50" y="855506"/>
            <a:ext cx="7664688" cy="351300"/>
          </a:xfrm>
        </p:spPr>
        <p:txBody>
          <a:bodyPr/>
          <a:lstStyle/>
          <a:p>
            <a:r>
              <a:rPr lang="en-US" dirty="0"/>
              <a:t>Writing CSV File From a </a:t>
            </a:r>
            <a:r>
              <a:rPr lang="en-US" b="1" dirty="0">
                <a:solidFill>
                  <a:srgbClr val="FFFF00"/>
                </a:solidFill>
              </a:rPr>
              <a:t>Dictionary</a:t>
            </a:r>
            <a:r>
              <a:rPr lang="en-US" dirty="0"/>
              <a:t> With csv</a:t>
            </a:r>
            <a:br>
              <a:rPr lang="en-US" dirty="0"/>
            </a:br>
            <a:r>
              <a:rPr lang="en-US" dirty="0"/>
              <a:t>Example</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53</a:t>
            </a:fld>
            <a:endParaRPr lang="en"/>
          </a:p>
        </p:txBody>
      </p:sp>
      <p:pic>
        <p:nvPicPr>
          <p:cNvPr id="5" name="Picture 4"/>
          <p:cNvPicPr>
            <a:picLocks noChangeAspect="1"/>
          </p:cNvPicPr>
          <p:nvPr/>
        </p:nvPicPr>
        <p:blipFill>
          <a:blip r:embed="rId3"/>
          <a:stretch>
            <a:fillRect/>
          </a:stretch>
        </p:blipFill>
        <p:spPr>
          <a:xfrm>
            <a:off x="406716" y="1595436"/>
            <a:ext cx="8465822" cy="1833563"/>
          </a:xfrm>
          <a:prstGeom prst="rect">
            <a:avLst/>
          </a:prstGeom>
        </p:spPr>
      </p:pic>
      <p:pic>
        <p:nvPicPr>
          <p:cNvPr id="6" name="Picture 5"/>
          <p:cNvPicPr>
            <a:picLocks noChangeAspect="1"/>
          </p:cNvPicPr>
          <p:nvPr/>
        </p:nvPicPr>
        <p:blipFill>
          <a:blip r:embed="rId4"/>
          <a:stretch>
            <a:fillRect/>
          </a:stretch>
        </p:blipFill>
        <p:spPr>
          <a:xfrm>
            <a:off x="406716" y="3640442"/>
            <a:ext cx="3246891" cy="1148008"/>
          </a:xfrm>
          <a:prstGeom prst="rect">
            <a:avLst/>
          </a:prstGeom>
        </p:spPr>
      </p:pic>
    </p:spTree>
    <p:extLst>
      <p:ext uri="{BB962C8B-B14F-4D97-AF65-F5344CB8AC3E}">
        <p14:creationId xmlns:p14="http://schemas.microsoft.com/office/powerpoint/2010/main" val="2680025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CSV Files With </a:t>
            </a:r>
            <a:r>
              <a:rPr lang="en-US" b="1" dirty="0">
                <a:solidFill>
                  <a:srgbClr val="FFFF00"/>
                </a:solidFill>
              </a:rPr>
              <a:t>pandas</a:t>
            </a:r>
            <a:endParaRPr lang="ar-EG" b="1" dirty="0">
              <a:solidFill>
                <a:srgbClr val="FFFF00"/>
              </a:solidFill>
            </a:endParaRPr>
          </a:p>
        </p:txBody>
      </p:sp>
      <p:sp>
        <p:nvSpPr>
          <p:cNvPr id="3" name="Text Placeholder 2"/>
          <p:cNvSpPr>
            <a:spLocks noGrp="1"/>
          </p:cNvSpPr>
          <p:nvPr>
            <p:ph type="body" idx="1"/>
          </p:nvPr>
        </p:nvSpPr>
        <p:spPr>
          <a:xfrm>
            <a:off x="1207850" y="1430148"/>
            <a:ext cx="7193200" cy="3033900"/>
          </a:xfrm>
        </p:spPr>
        <p:txBody>
          <a:bodyPr/>
          <a:lstStyle/>
          <a:p>
            <a:r>
              <a:rPr lang="en-US" dirty="0"/>
              <a:t>pandas is highly recommended if you have a lot of data to analyze.</a:t>
            </a:r>
          </a:p>
          <a:p>
            <a:r>
              <a:rPr lang="en-US" dirty="0"/>
              <a:t>pandas is an open-source Python library that provides high performance data analysis tools and easy to use data structures. </a:t>
            </a:r>
          </a:p>
          <a:p>
            <a:r>
              <a:rPr lang="en-US" dirty="0"/>
              <a:t>pandas is available for all Python installations, but it is a key part of the Anaconda distribution and works extremely well in </a:t>
            </a:r>
            <a:r>
              <a:rPr lang="en-US" dirty="0" err="1"/>
              <a:t>Jupyter</a:t>
            </a:r>
            <a:r>
              <a:rPr lang="en-US" dirty="0"/>
              <a:t> notebooks</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283828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50" y="855506"/>
            <a:ext cx="7607538" cy="351300"/>
          </a:xfrm>
        </p:spPr>
        <p:txBody>
          <a:bodyPr/>
          <a:lstStyle/>
          <a:p>
            <a:r>
              <a:rPr lang="en-US" dirty="0"/>
              <a:t>Reading CSV Files With </a:t>
            </a:r>
            <a:r>
              <a:rPr lang="en-US" b="1" dirty="0">
                <a:solidFill>
                  <a:srgbClr val="FFFF00"/>
                </a:solidFill>
              </a:rPr>
              <a:t>pandas </a:t>
            </a:r>
            <a:r>
              <a:rPr lang="en-US" dirty="0">
                <a:solidFill>
                  <a:schemeClr val="tx1"/>
                </a:solidFill>
              </a:rPr>
              <a:t>- Example</a:t>
            </a:r>
            <a:endParaRPr lang="ar-EG" dirty="0">
              <a:solidFill>
                <a:schemeClr val="tx1"/>
              </a:solidFill>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55</a:t>
            </a:fld>
            <a:endParaRPr lang="en"/>
          </a:p>
        </p:txBody>
      </p:sp>
      <p:pic>
        <p:nvPicPr>
          <p:cNvPr id="6" name="Picture 5"/>
          <p:cNvPicPr>
            <a:picLocks noChangeAspect="1"/>
          </p:cNvPicPr>
          <p:nvPr/>
        </p:nvPicPr>
        <p:blipFill>
          <a:blip r:embed="rId3"/>
          <a:stretch>
            <a:fillRect/>
          </a:stretch>
        </p:blipFill>
        <p:spPr>
          <a:xfrm>
            <a:off x="1207850" y="1448502"/>
            <a:ext cx="3507025" cy="1251826"/>
          </a:xfrm>
          <a:prstGeom prst="rect">
            <a:avLst/>
          </a:prstGeom>
        </p:spPr>
      </p:pic>
      <p:pic>
        <p:nvPicPr>
          <p:cNvPr id="7" name="Picture 6"/>
          <p:cNvPicPr>
            <a:picLocks noChangeAspect="1"/>
          </p:cNvPicPr>
          <p:nvPr/>
        </p:nvPicPr>
        <p:blipFill>
          <a:blip r:embed="rId4"/>
          <a:stretch>
            <a:fillRect/>
          </a:stretch>
        </p:blipFill>
        <p:spPr>
          <a:xfrm>
            <a:off x="1207850" y="2831345"/>
            <a:ext cx="7088425" cy="1957106"/>
          </a:xfrm>
          <a:prstGeom prst="rect">
            <a:avLst/>
          </a:prstGeom>
        </p:spPr>
      </p:pic>
      <p:sp>
        <p:nvSpPr>
          <p:cNvPr id="8" name="Rectangle 1"/>
          <p:cNvSpPr>
            <a:spLocks noChangeArrowheads="1"/>
          </p:cNvSpPr>
          <p:nvPr/>
        </p:nvSpPr>
        <p:spPr bwMode="auto">
          <a:xfrm>
            <a:off x="5429250" y="1531951"/>
            <a:ext cx="2657475" cy="107721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ar-EG" altLang="ar-EG" sz="1600" b="1" i="0" u="none" strike="noStrike" cap="none" normalizeH="0" baseline="0" dirty="0">
                <a:ln>
                  <a:noFill/>
                </a:ln>
                <a:solidFill>
                  <a:srgbClr val="FFFF00"/>
                </a:solidFill>
                <a:effectLst/>
                <a:latin typeface="Saira SemiCondensed Medium" panose="020B0604020202020204" charset="0"/>
                <a:cs typeface="Saira SemiCondensed Medium" panose="020B0604020202020204" charset="0"/>
              </a:rPr>
              <a:t>pandas.read_csv()</a:t>
            </a:r>
            <a:r>
              <a:rPr kumimoji="0" lang="ar-EG" altLang="ar-EG" sz="1600" b="0" i="0" u="none" strike="noStrike" cap="none" normalizeH="0" baseline="0" dirty="0">
                <a:ln>
                  <a:noFill/>
                </a:ln>
                <a:effectLst/>
                <a:latin typeface="Saira SemiCondensed Medium" panose="020B0604020202020204" charset="0"/>
                <a:cs typeface="Saira SemiCondensed Medium" panose="020B0604020202020204" charset="0"/>
              </a:rPr>
              <a:t> opens, </a:t>
            </a:r>
            <a:r>
              <a:rPr kumimoji="0" lang="en-US" altLang="ar-EG" sz="1600" b="0" i="0" u="none" strike="noStrike" cap="none" normalizeH="0" baseline="0" dirty="0">
                <a:ln>
                  <a:noFill/>
                </a:ln>
                <a:effectLst/>
                <a:latin typeface="Saira SemiCondensed Medium" panose="020B0604020202020204" charset="0"/>
                <a:cs typeface="Saira SemiCondensed Medium" panose="020B0604020202020204" charset="0"/>
              </a:rPr>
              <a:t> </a:t>
            </a:r>
            <a:r>
              <a:rPr kumimoji="0" lang="ar-EG" altLang="ar-EG" sz="1600" b="0" i="0" u="none" strike="noStrike" cap="none" normalizeH="0" baseline="0" dirty="0">
                <a:ln>
                  <a:noFill/>
                </a:ln>
                <a:effectLst/>
                <a:latin typeface="Saira SemiCondensed Medium" panose="020B0604020202020204" charset="0"/>
                <a:cs typeface="Saira SemiCondensed Medium" panose="020B0604020202020204" charset="0"/>
              </a:rPr>
              <a:t>analyzes, and reads the CSV file provided, and stores the data in a </a:t>
            </a:r>
            <a:r>
              <a:rPr kumimoji="0" lang="ar-EG" altLang="ar-EG" sz="1600" b="1" i="0" u="none" strike="noStrike" cap="none" normalizeH="0" baseline="0" dirty="0">
                <a:ln>
                  <a:noFill/>
                </a:ln>
                <a:solidFill>
                  <a:schemeClr val="accent6"/>
                </a:solidFill>
                <a:effectLst/>
                <a:latin typeface="Saira SemiCondensed Medium" panose="020B0604020202020204" charset="0"/>
                <a:cs typeface="Saira SemiCondensed Medium" panose="020B0604020202020204" charset="0"/>
              </a:rPr>
              <a:t>DataFra</a:t>
            </a:r>
            <a:r>
              <a:rPr kumimoji="0" lang="en-US" altLang="ar-EG" sz="1600" b="1" i="0" u="none" strike="noStrike" cap="none" normalizeH="0" baseline="0" dirty="0">
                <a:ln>
                  <a:noFill/>
                </a:ln>
                <a:solidFill>
                  <a:schemeClr val="accent6"/>
                </a:solidFill>
                <a:effectLst/>
                <a:latin typeface="Saira SemiCondensed Medium" panose="020B0604020202020204" charset="0"/>
                <a:cs typeface="Saira SemiCondensed Medium" panose="020B0604020202020204" charset="0"/>
              </a:rPr>
              <a:t>me</a:t>
            </a:r>
            <a:endParaRPr kumimoji="0" lang="ar-EG" altLang="ar-EG" sz="2400" b="0" i="0" u="none" strike="noStrike" cap="none" normalizeH="0" baseline="0" dirty="0">
              <a:ln>
                <a:noFill/>
              </a:ln>
              <a:effectLst/>
              <a:latin typeface="Saira SemiCondensed Medium" panose="020B0604020202020204" charset="0"/>
              <a:cs typeface="Saira SemiCondensed Medium" panose="020B0604020202020204" charset="0"/>
            </a:endParaRPr>
          </a:p>
        </p:txBody>
      </p:sp>
    </p:spTree>
    <p:extLst>
      <p:ext uri="{BB962C8B-B14F-4D97-AF65-F5344CB8AC3E}">
        <p14:creationId xmlns:p14="http://schemas.microsoft.com/office/powerpoint/2010/main" val="1844676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Panda - </a:t>
            </a:r>
            <a:r>
              <a:rPr lang="en-GB" b="1" dirty="0" err="1">
                <a:solidFill>
                  <a:srgbClr val="FFFF00"/>
                </a:solidFill>
              </a:rPr>
              <a:t>index_col</a:t>
            </a:r>
            <a:r>
              <a:rPr lang="en-GB" dirty="0"/>
              <a:t> optional parameter</a:t>
            </a:r>
            <a:endParaRPr lang="ar-EG" dirty="0"/>
          </a:p>
        </p:txBody>
      </p:sp>
      <p:sp>
        <p:nvSpPr>
          <p:cNvPr id="3" name="Text Placeholder 2"/>
          <p:cNvSpPr>
            <a:spLocks noGrp="1"/>
          </p:cNvSpPr>
          <p:nvPr>
            <p:ph type="body" idx="1"/>
          </p:nvPr>
        </p:nvSpPr>
        <p:spPr>
          <a:xfrm>
            <a:off x="1207850" y="1430148"/>
            <a:ext cx="6728400" cy="884427"/>
          </a:xfrm>
        </p:spPr>
        <p:txBody>
          <a:bodyPr/>
          <a:lstStyle/>
          <a:p>
            <a:r>
              <a:rPr lang="en-US" dirty="0"/>
              <a:t>To use a different column as the </a:t>
            </a:r>
            <a:r>
              <a:rPr lang="en-US" dirty="0" err="1"/>
              <a:t>DataFrame</a:t>
            </a:r>
            <a:r>
              <a:rPr lang="en-US" dirty="0"/>
              <a:t> index, add the </a:t>
            </a:r>
            <a:r>
              <a:rPr lang="en-US" dirty="0" err="1"/>
              <a:t>index_col</a:t>
            </a:r>
            <a:r>
              <a:rPr lang="en-US" dirty="0"/>
              <a:t> optional parameter:</a:t>
            </a:r>
          </a:p>
          <a:p>
            <a:endParaRPr lang="en-US" dirty="0"/>
          </a:p>
          <a:p>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56</a:t>
            </a:fld>
            <a:endParaRPr lang="en"/>
          </a:p>
        </p:txBody>
      </p:sp>
      <p:pic>
        <p:nvPicPr>
          <p:cNvPr id="5" name="Picture 4"/>
          <p:cNvPicPr>
            <a:picLocks noChangeAspect="1"/>
          </p:cNvPicPr>
          <p:nvPr/>
        </p:nvPicPr>
        <p:blipFill>
          <a:blip r:embed="rId2"/>
          <a:stretch>
            <a:fillRect/>
          </a:stretch>
        </p:blipFill>
        <p:spPr>
          <a:xfrm>
            <a:off x="626089" y="2314575"/>
            <a:ext cx="7891921" cy="2576512"/>
          </a:xfrm>
          <a:prstGeom prst="rect">
            <a:avLst/>
          </a:prstGeom>
        </p:spPr>
      </p:pic>
    </p:spTree>
    <p:extLst>
      <p:ext uri="{BB962C8B-B14F-4D97-AF65-F5344CB8AC3E}">
        <p14:creationId xmlns:p14="http://schemas.microsoft.com/office/powerpoint/2010/main" val="34146654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49" y="855506"/>
            <a:ext cx="7432325" cy="351300"/>
          </a:xfrm>
        </p:spPr>
        <p:txBody>
          <a:bodyPr/>
          <a:lstStyle/>
          <a:p>
            <a:r>
              <a:rPr lang="en-GB" dirty="0"/>
              <a:t>Panda - </a:t>
            </a:r>
            <a:r>
              <a:rPr lang="en-US" b="1" dirty="0" err="1">
                <a:solidFill>
                  <a:srgbClr val="FFFF00"/>
                </a:solidFill>
              </a:rPr>
              <a:t>parse_dates</a:t>
            </a:r>
            <a:r>
              <a:rPr lang="en-GB" dirty="0"/>
              <a:t> optional parameter</a:t>
            </a:r>
            <a:endParaRPr lang="ar-EG" dirty="0"/>
          </a:p>
        </p:txBody>
      </p:sp>
      <p:sp>
        <p:nvSpPr>
          <p:cNvPr id="3" name="Text Placeholder 2"/>
          <p:cNvSpPr>
            <a:spLocks noGrp="1"/>
          </p:cNvSpPr>
          <p:nvPr>
            <p:ph type="body" idx="1"/>
          </p:nvPr>
        </p:nvSpPr>
        <p:spPr>
          <a:xfrm>
            <a:off x="1207850" y="1430148"/>
            <a:ext cx="6728400" cy="884427"/>
          </a:xfrm>
        </p:spPr>
        <p:txBody>
          <a:bodyPr/>
          <a:lstStyle/>
          <a:p>
            <a:r>
              <a:rPr lang="en-US" dirty="0"/>
              <a:t>You can force pandas to read data as a date with the </a:t>
            </a:r>
            <a:r>
              <a:rPr lang="en-US" dirty="0" err="1"/>
              <a:t>parse_dates</a:t>
            </a:r>
            <a:r>
              <a:rPr lang="en-US" dirty="0"/>
              <a:t> optional parameter</a:t>
            </a:r>
          </a:p>
          <a:p>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57</a:t>
            </a:fld>
            <a:endParaRPr lang="en"/>
          </a:p>
        </p:txBody>
      </p:sp>
      <p:pic>
        <p:nvPicPr>
          <p:cNvPr id="6" name="Picture 5"/>
          <p:cNvPicPr>
            <a:picLocks noChangeAspect="1"/>
          </p:cNvPicPr>
          <p:nvPr/>
        </p:nvPicPr>
        <p:blipFill>
          <a:blip r:embed="rId2"/>
          <a:stretch>
            <a:fillRect/>
          </a:stretch>
        </p:blipFill>
        <p:spPr>
          <a:xfrm>
            <a:off x="759455" y="2314575"/>
            <a:ext cx="7641181" cy="2480767"/>
          </a:xfrm>
          <a:prstGeom prst="rect">
            <a:avLst/>
          </a:prstGeom>
        </p:spPr>
      </p:pic>
    </p:spTree>
    <p:extLst>
      <p:ext uri="{BB962C8B-B14F-4D97-AF65-F5344CB8AC3E}">
        <p14:creationId xmlns:p14="http://schemas.microsoft.com/office/powerpoint/2010/main" val="13224969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49" y="855506"/>
            <a:ext cx="7432325" cy="351300"/>
          </a:xfrm>
        </p:spPr>
        <p:txBody>
          <a:bodyPr/>
          <a:lstStyle/>
          <a:p>
            <a:r>
              <a:rPr lang="en-GB" dirty="0"/>
              <a:t>Panda - </a:t>
            </a:r>
            <a:r>
              <a:rPr lang="en-US" b="1" dirty="0">
                <a:solidFill>
                  <a:srgbClr val="FFFF00"/>
                </a:solidFill>
              </a:rPr>
              <a:t>names</a:t>
            </a:r>
            <a:r>
              <a:rPr lang="en-GB" dirty="0"/>
              <a:t> optional parameter</a:t>
            </a:r>
            <a:endParaRPr lang="ar-EG" dirty="0"/>
          </a:p>
        </p:txBody>
      </p:sp>
      <p:sp>
        <p:nvSpPr>
          <p:cNvPr id="3" name="Text Placeholder 2"/>
          <p:cNvSpPr>
            <a:spLocks noGrp="1"/>
          </p:cNvSpPr>
          <p:nvPr>
            <p:ph type="body" idx="1"/>
          </p:nvPr>
        </p:nvSpPr>
        <p:spPr>
          <a:xfrm>
            <a:off x="1207850" y="1430148"/>
            <a:ext cx="6728400" cy="1170177"/>
          </a:xfrm>
        </p:spPr>
        <p:txBody>
          <a:bodyPr/>
          <a:lstStyle/>
          <a:p>
            <a:r>
              <a:rPr lang="en-US" dirty="0"/>
              <a:t>If your CSV files doesn’t have column names in the first line, you can use the names optional parameter to provide a list of column names.</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58</a:t>
            </a:fld>
            <a:endParaRPr lang="en"/>
          </a:p>
        </p:txBody>
      </p:sp>
      <p:pic>
        <p:nvPicPr>
          <p:cNvPr id="7" name="Picture 6"/>
          <p:cNvPicPr>
            <a:picLocks noChangeAspect="1"/>
          </p:cNvPicPr>
          <p:nvPr/>
        </p:nvPicPr>
        <p:blipFill>
          <a:blip r:embed="rId3"/>
          <a:stretch>
            <a:fillRect/>
          </a:stretch>
        </p:blipFill>
        <p:spPr>
          <a:xfrm>
            <a:off x="1207849" y="2686050"/>
            <a:ext cx="7029450" cy="2200275"/>
          </a:xfrm>
          <a:prstGeom prst="rect">
            <a:avLst/>
          </a:prstGeom>
        </p:spPr>
      </p:pic>
    </p:spTree>
    <p:extLst>
      <p:ext uri="{BB962C8B-B14F-4D97-AF65-F5344CB8AC3E}">
        <p14:creationId xmlns:p14="http://schemas.microsoft.com/office/powerpoint/2010/main" val="3095938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CSV Files With </a:t>
            </a:r>
            <a:r>
              <a:rPr lang="en-US" b="1" dirty="0">
                <a:solidFill>
                  <a:srgbClr val="FFFF00"/>
                </a:solidFill>
              </a:rPr>
              <a:t>pandas</a:t>
            </a:r>
            <a:endParaRPr lang="ar-EG" b="1" dirty="0">
              <a:solidFill>
                <a:srgbClr val="FFFF00"/>
              </a:solidFill>
            </a:endParaRPr>
          </a:p>
        </p:txBody>
      </p:sp>
      <p:sp>
        <p:nvSpPr>
          <p:cNvPr id="3" name="Text Placeholder 2"/>
          <p:cNvSpPr>
            <a:spLocks noGrp="1"/>
          </p:cNvSpPr>
          <p:nvPr>
            <p:ph type="body" idx="1"/>
          </p:nvPr>
        </p:nvSpPr>
        <p:spPr>
          <a:xfrm>
            <a:off x="485775" y="1430148"/>
            <a:ext cx="7915275" cy="484377"/>
          </a:xfrm>
        </p:spPr>
        <p:txBody>
          <a:bodyPr/>
          <a:lstStyle/>
          <a:p>
            <a:r>
              <a:rPr lang="en-US" sz="2000" dirty="0"/>
              <a:t>Writing a </a:t>
            </a:r>
            <a:r>
              <a:rPr lang="en-US" sz="2000" dirty="0" err="1"/>
              <a:t>DataFrame</a:t>
            </a:r>
            <a:r>
              <a:rPr lang="en-US" sz="2000" dirty="0"/>
              <a:t> to a CSV file is just as easy as reading one in.</a:t>
            </a:r>
            <a:endParaRPr lang="ar-EG"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59</a:t>
            </a:fld>
            <a:endParaRPr lang="en"/>
          </a:p>
        </p:txBody>
      </p:sp>
      <p:pic>
        <p:nvPicPr>
          <p:cNvPr id="5" name="Picture 4"/>
          <p:cNvPicPr>
            <a:picLocks noChangeAspect="1"/>
          </p:cNvPicPr>
          <p:nvPr/>
        </p:nvPicPr>
        <p:blipFill>
          <a:blip r:embed="rId2"/>
          <a:stretch>
            <a:fillRect/>
          </a:stretch>
        </p:blipFill>
        <p:spPr>
          <a:xfrm>
            <a:off x="660249" y="1914524"/>
            <a:ext cx="7979926" cy="1528763"/>
          </a:xfrm>
          <a:prstGeom prst="rect">
            <a:avLst/>
          </a:prstGeom>
        </p:spPr>
      </p:pic>
      <p:sp>
        <p:nvSpPr>
          <p:cNvPr id="6" name="Rectangle 1"/>
          <p:cNvSpPr>
            <a:spLocks noChangeArrowheads="1"/>
          </p:cNvSpPr>
          <p:nvPr/>
        </p:nvSpPr>
        <p:spPr bwMode="auto">
          <a:xfrm>
            <a:off x="485775" y="3588121"/>
            <a:ext cx="4370678" cy="1200329"/>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p>
            <a:pPr marL="457200" indent="-342900">
              <a:buClr>
                <a:schemeClr val="accent4"/>
              </a:buClr>
              <a:buSzPts val="1800"/>
              <a:buFont typeface="Inria Sans Light"/>
              <a:buChar char="⬥"/>
            </a:pPr>
            <a:r>
              <a:rPr lang="en-US" altLang="ar-EG" sz="1800" dirty="0">
                <a:solidFill>
                  <a:schemeClr val="dk1"/>
                </a:solidFill>
                <a:latin typeface="Inria Sans Light"/>
                <a:ea typeface="Inria Sans Light"/>
                <a:cs typeface="Inria Sans Light"/>
                <a:sym typeface="Inria Sans Light"/>
              </a:rPr>
              <a:t>The only difference between this code and the reading code is that the </a:t>
            </a:r>
            <a:r>
              <a:rPr lang="en-US" altLang="ar-EG" sz="1800" b="1" dirty="0">
                <a:solidFill>
                  <a:srgbClr val="FFFF00"/>
                </a:solidFill>
                <a:latin typeface="Inria Sans Light"/>
                <a:ea typeface="Inria Sans Light"/>
                <a:cs typeface="Inria Sans Light"/>
                <a:sym typeface="Inria Sans Light"/>
              </a:rPr>
              <a:t>print(</a:t>
            </a:r>
            <a:r>
              <a:rPr lang="en-US" altLang="ar-EG" sz="1800" b="1" dirty="0" err="1">
                <a:solidFill>
                  <a:srgbClr val="FFFF00"/>
                </a:solidFill>
                <a:latin typeface="Inria Sans Light"/>
                <a:ea typeface="Inria Sans Light"/>
                <a:cs typeface="Inria Sans Light"/>
                <a:sym typeface="Inria Sans Light"/>
              </a:rPr>
              <a:t>df</a:t>
            </a:r>
            <a:r>
              <a:rPr lang="en-US" altLang="ar-EG" sz="1800" b="1" dirty="0">
                <a:solidFill>
                  <a:srgbClr val="FFFF00"/>
                </a:solidFill>
                <a:latin typeface="Inria Sans Light"/>
                <a:ea typeface="Inria Sans Light"/>
                <a:cs typeface="Inria Sans Light"/>
                <a:sym typeface="Inria Sans Light"/>
              </a:rPr>
              <a:t>)</a:t>
            </a:r>
            <a:r>
              <a:rPr lang="en-US" altLang="ar-EG" sz="1800" dirty="0">
                <a:solidFill>
                  <a:schemeClr val="dk1"/>
                </a:solidFill>
                <a:latin typeface="Inria Sans Light"/>
                <a:ea typeface="Inria Sans Light"/>
                <a:cs typeface="Inria Sans Light"/>
                <a:sym typeface="Inria Sans Light"/>
              </a:rPr>
              <a:t> call was replaced with </a:t>
            </a:r>
            <a:r>
              <a:rPr lang="en-US" altLang="ar-EG" sz="1800" b="1" dirty="0" err="1">
                <a:solidFill>
                  <a:srgbClr val="FFFF00"/>
                </a:solidFill>
                <a:latin typeface="Inria Sans Light"/>
                <a:ea typeface="Inria Sans Light"/>
                <a:cs typeface="Inria Sans Light"/>
                <a:sym typeface="Inria Sans Light"/>
              </a:rPr>
              <a:t>df.to_csv</a:t>
            </a:r>
            <a:r>
              <a:rPr lang="en-US" altLang="ar-EG" sz="1800" b="1" dirty="0">
                <a:solidFill>
                  <a:srgbClr val="FFFF00"/>
                </a:solidFill>
                <a:latin typeface="Inria Sans Light"/>
                <a:ea typeface="Inria Sans Light"/>
                <a:cs typeface="Inria Sans Light"/>
                <a:sym typeface="Inria Sans Light"/>
              </a:rPr>
              <a:t>()</a:t>
            </a:r>
            <a:r>
              <a:rPr lang="en-US" altLang="ar-EG" sz="1800" dirty="0">
                <a:solidFill>
                  <a:schemeClr val="dk1"/>
                </a:solidFill>
                <a:latin typeface="Inria Sans Light"/>
                <a:ea typeface="Inria Sans Light"/>
                <a:cs typeface="Inria Sans Light"/>
                <a:sym typeface="Inria Sans Light"/>
              </a:rPr>
              <a:t> , providing the file name. The new CSV file looks like this: </a:t>
            </a:r>
          </a:p>
          <a:p>
            <a:pPr marL="457200" indent="-342900">
              <a:buClr>
                <a:schemeClr val="accent4"/>
              </a:buClr>
              <a:buSzPts val="1800"/>
              <a:buFont typeface="Inria Sans Light"/>
              <a:buChar char="⬥"/>
            </a:pPr>
            <a:endParaRPr lang="ar-EG" altLang="ar-EG" sz="1800" dirty="0">
              <a:solidFill>
                <a:schemeClr val="dk1"/>
              </a:solidFill>
              <a:latin typeface="Inria Sans Light"/>
              <a:ea typeface="Inria Sans Light"/>
              <a:cs typeface="Inria Sans Light"/>
              <a:sym typeface="Inria Sans Light"/>
            </a:endParaRPr>
          </a:p>
        </p:txBody>
      </p:sp>
      <p:pic>
        <p:nvPicPr>
          <p:cNvPr id="7" name="Picture 6"/>
          <p:cNvPicPr>
            <a:picLocks noChangeAspect="1"/>
          </p:cNvPicPr>
          <p:nvPr/>
        </p:nvPicPr>
        <p:blipFill>
          <a:blip r:embed="rId3"/>
          <a:stretch>
            <a:fillRect/>
          </a:stretch>
        </p:blipFill>
        <p:spPr>
          <a:xfrm>
            <a:off x="5135358" y="3624765"/>
            <a:ext cx="3504817" cy="832935"/>
          </a:xfrm>
          <a:prstGeom prst="rect">
            <a:avLst/>
          </a:prstGeom>
        </p:spPr>
      </p:pic>
    </p:spTree>
    <p:extLst>
      <p:ext uri="{BB962C8B-B14F-4D97-AF65-F5344CB8AC3E}">
        <p14:creationId xmlns:p14="http://schemas.microsoft.com/office/powerpoint/2010/main" val="16319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 Example</a:t>
            </a:r>
            <a:endParaRPr lang="ar-EG" dirty="0"/>
          </a:p>
        </p:txBody>
      </p:sp>
      <p:sp>
        <p:nvSpPr>
          <p:cNvPr id="3" name="Text Placeholder 2"/>
          <p:cNvSpPr>
            <a:spLocks noGrp="1"/>
          </p:cNvSpPr>
          <p:nvPr>
            <p:ph type="body" idx="1"/>
          </p:nvPr>
        </p:nvSpPr>
        <p:spPr>
          <a:xfrm>
            <a:off x="1207850" y="1430148"/>
            <a:ext cx="3835638" cy="3033900"/>
          </a:xfrm>
        </p:spPr>
        <p:txBody>
          <a:bodyPr/>
          <a:lstStyle/>
          <a:p>
            <a:r>
              <a:rPr lang="en-US" dirty="0"/>
              <a:t>input() always returns a string. </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pic>
        <p:nvPicPr>
          <p:cNvPr id="5" name="Picture 4"/>
          <p:cNvPicPr>
            <a:picLocks noChangeAspect="1"/>
          </p:cNvPicPr>
          <p:nvPr/>
        </p:nvPicPr>
        <p:blipFill>
          <a:blip r:embed="rId2"/>
          <a:stretch>
            <a:fillRect/>
          </a:stretch>
        </p:blipFill>
        <p:spPr>
          <a:xfrm>
            <a:off x="5335925" y="1430148"/>
            <a:ext cx="3451416" cy="2784665"/>
          </a:xfrm>
          <a:prstGeom prst="rect">
            <a:avLst/>
          </a:prstGeom>
        </p:spPr>
      </p:pic>
    </p:spTree>
    <p:extLst>
      <p:ext uri="{BB962C8B-B14F-4D97-AF65-F5344CB8AC3E}">
        <p14:creationId xmlns:p14="http://schemas.microsoft.com/office/powerpoint/2010/main" val="3705022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JSON</a:t>
            </a:r>
          </a:p>
        </p:txBody>
      </p:sp>
      <p:sp>
        <p:nvSpPr>
          <p:cNvPr id="3" name="Rectangle 2"/>
          <p:cNvSpPr/>
          <p:nvPr/>
        </p:nvSpPr>
        <p:spPr>
          <a:xfrm>
            <a:off x="1823925" y="3553152"/>
            <a:ext cx="6172125" cy="523220"/>
          </a:xfrm>
          <a:prstGeom prst="rect">
            <a:avLst/>
          </a:prstGeom>
        </p:spPr>
        <p:txBody>
          <a:bodyPr wrap="square">
            <a:spAutoFit/>
          </a:bodyPr>
          <a:lstStyle/>
          <a:p>
            <a:r>
              <a:rPr lang="ar-EG" dirty="0">
                <a:hlinkClick r:id="rId2"/>
              </a:rPr>
              <a:t>https://realpython.com/python-json/#a-very-brief-history-of-json</a:t>
            </a:r>
            <a:endParaRPr lang="en-US" dirty="0"/>
          </a:p>
          <a:p>
            <a:endParaRPr lang="ar-EG" dirty="0"/>
          </a:p>
        </p:txBody>
      </p:sp>
    </p:spTree>
    <p:extLst>
      <p:ext uri="{BB962C8B-B14F-4D97-AF65-F5344CB8AC3E}">
        <p14:creationId xmlns:p14="http://schemas.microsoft.com/office/powerpoint/2010/main" val="761457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7862" y="806475"/>
            <a:ext cx="6728400" cy="351300"/>
          </a:xfrm>
        </p:spPr>
        <p:txBody>
          <a:bodyPr/>
          <a:lstStyle/>
          <a:p>
            <a:r>
              <a:rPr lang="en-GB" dirty="0"/>
              <a:t>Brief History of JSON</a:t>
            </a:r>
            <a:endParaRPr lang="ar-EG" dirty="0"/>
          </a:p>
        </p:txBody>
      </p:sp>
      <p:sp>
        <p:nvSpPr>
          <p:cNvPr id="3" name="Text Placeholder 2"/>
          <p:cNvSpPr>
            <a:spLocks noGrp="1"/>
          </p:cNvSpPr>
          <p:nvPr>
            <p:ph type="body" idx="1"/>
          </p:nvPr>
        </p:nvSpPr>
        <p:spPr>
          <a:xfrm>
            <a:off x="310000" y="1551900"/>
            <a:ext cx="5686425" cy="3033900"/>
          </a:xfrm>
        </p:spPr>
        <p:txBody>
          <a:bodyPr/>
          <a:lstStyle/>
          <a:p>
            <a:r>
              <a:rPr lang="en-US" sz="1800" dirty="0"/>
              <a:t>JOSN: </a:t>
            </a:r>
            <a:r>
              <a:rPr lang="en-US" sz="1800" b="1" dirty="0">
                <a:solidFill>
                  <a:srgbClr val="FFFF00"/>
                </a:solidFill>
              </a:rPr>
              <a:t>JavaScript Object Notation </a:t>
            </a:r>
            <a:r>
              <a:rPr lang="en-US" sz="1800" dirty="0"/>
              <a:t>was inspired by a subset of the JavaScript programming language dealing with object literal syntax.</a:t>
            </a:r>
          </a:p>
          <a:p>
            <a:r>
              <a:rPr lang="en-US" sz="1800" dirty="0"/>
              <a:t>The community at large adopted JSON because it’s easy for both humans and machines to create and understand.</a:t>
            </a:r>
          </a:p>
          <a:p>
            <a:r>
              <a:rPr lang="en-US" sz="1800" dirty="0"/>
              <a:t>JSON is supposed to be readable by anyone who’s used a C-style language, and Python is a C-style language</a:t>
            </a:r>
          </a:p>
          <a:p>
            <a:r>
              <a:rPr lang="en-US" sz="1800" dirty="0"/>
              <a:t>Python comes with a built-in package called </a:t>
            </a:r>
            <a:r>
              <a:rPr lang="en-US" sz="1800" b="1" dirty="0" err="1">
                <a:solidFill>
                  <a:srgbClr val="FFFF00"/>
                </a:solidFill>
              </a:rPr>
              <a:t>json</a:t>
            </a:r>
            <a:r>
              <a:rPr lang="en-US" sz="1800" dirty="0"/>
              <a:t> for encoding and decoding JSON data.</a:t>
            </a:r>
            <a:endParaRPr lang="ar-EG" sz="18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61</a:t>
            </a:fld>
            <a:endParaRPr lang="en"/>
          </a:p>
        </p:txBody>
      </p:sp>
      <p:pic>
        <p:nvPicPr>
          <p:cNvPr id="5" name="Picture 4"/>
          <p:cNvPicPr>
            <a:picLocks noChangeAspect="1"/>
          </p:cNvPicPr>
          <p:nvPr/>
        </p:nvPicPr>
        <p:blipFill>
          <a:blip r:embed="rId3"/>
          <a:stretch>
            <a:fillRect/>
          </a:stretch>
        </p:blipFill>
        <p:spPr>
          <a:xfrm>
            <a:off x="5996425" y="2057400"/>
            <a:ext cx="2819400" cy="1628775"/>
          </a:xfrm>
          <a:prstGeom prst="rect">
            <a:avLst/>
          </a:prstGeom>
        </p:spPr>
      </p:pic>
    </p:spTree>
    <p:extLst>
      <p:ext uri="{BB962C8B-B14F-4D97-AF65-F5344CB8AC3E}">
        <p14:creationId xmlns:p14="http://schemas.microsoft.com/office/powerpoint/2010/main" val="249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and XML</a:t>
            </a:r>
            <a:endParaRPr lang="ar-EG" dirty="0"/>
          </a:p>
        </p:txBody>
      </p:sp>
      <p:sp>
        <p:nvSpPr>
          <p:cNvPr id="3" name="Text Placeholder 2"/>
          <p:cNvSpPr>
            <a:spLocks noGrp="1"/>
          </p:cNvSpPr>
          <p:nvPr>
            <p:ph type="body" idx="1"/>
          </p:nvPr>
        </p:nvSpPr>
        <p:spPr>
          <a:xfrm>
            <a:off x="507762" y="1672548"/>
            <a:ext cx="2706925" cy="2913252"/>
          </a:xfrm>
        </p:spPr>
        <p:txBody>
          <a:bodyPr/>
          <a:lstStyle/>
          <a:p>
            <a:r>
              <a:rPr lang="en-US" dirty="0"/>
              <a:t>JSON is a data exchange format similar to XML</a:t>
            </a:r>
          </a:p>
          <a:p>
            <a:r>
              <a:rPr lang="en-US" dirty="0"/>
              <a:t>Ex. Address record in JSON and XML</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62</a:t>
            </a:fld>
            <a:endParaRPr lang="en"/>
          </a:p>
        </p:txBody>
      </p:sp>
      <p:pic>
        <p:nvPicPr>
          <p:cNvPr id="5" name="Picture 4"/>
          <p:cNvPicPr>
            <a:picLocks noChangeAspect="1"/>
          </p:cNvPicPr>
          <p:nvPr/>
        </p:nvPicPr>
        <p:blipFill>
          <a:blip r:embed="rId3"/>
          <a:stretch>
            <a:fillRect/>
          </a:stretch>
        </p:blipFill>
        <p:spPr>
          <a:xfrm>
            <a:off x="3757611" y="1332320"/>
            <a:ext cx="3514725" cy="1796854"/>
          </a:xfrm>
          <a:prstGeom prst="rect">
            <a:avLst/>
          </a:prstGeom>
        </p:spPr>
      </p:pic>
      <p:pic>
        <p:nvPicPr>
          <p:cNvPr id="6" name="Picture 5"/>
          <p:cNvPicPr>
            <a:picLocks noChangeAspect="1"/>
          </p:cNvPicPr>
          <p:nvPr/>
        </p:nvPicPr>
        <p:blipFill>
          <a:blip r:embed="rId4"/>
          <a:stretch>
            <a:fillRect/>
          </a:stretch>
        </p:blipFill>
        <p:spPr>
          <a:xfrm>
            <a:off x="4153400" y="3254688"/>
            <a:ext cx="3548062" cy="1611550"/>
          </a:xfrm>
          <a:prstGeom prst="rect">
            <a:avLst/>
          </a:prstGeom>
        </p:spPr>
      </p:pic>
    </p:spTree>
    <p:extLst>
      <p:ext uri="{BB962C8B-B14F-4D97-AF65-F5344CB8AC3E}">
        <p14:creationId xmlns:p14="http://schemas.microsoft.com/office/powerpoint/2010/main" val="9351699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JSON supports primitive types</a:t>
            </a:r>
            <a:endParaRPr lang="ar-EG" dirty="0"/>
          </a:p>
        </p:txBody>
      </p:sp>
      <p:sp>
        <p:nvSpPr>
          <p:cNvPr id="3" name="Text Placeholder 2"/>
          <p:cNvSpPr>
            <a:spLocks noGrp="1"/>
          </p:cNvSpPr>
          <p:nvPr>
            <p:ph type="body" idx="1"/>
          </p:nvPr>
        </p:nvSpPr>
        <p:spPr>
          <a:xfrm>
            <a:off x="597249" y="2271713"/>
            <a:ext cx="3735625" cy="2352524"/>
          </a:xfrm>
        </p:spPr>
        <p:txBody>
          <a:bodyPr/>
          <a:lstStyle/>
          <a:p>
            <a:r>
              <a:rPr lang="en-US" dirty="0"/>
              <a:t>JSON supports primitive types, like strings and numbers, as well as nested lists and objects.</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63</a:t>
            </a:fld>
            <a:endParaRPr lang="en"/>
          </a:p>
        </p:txBody>
      </p:sp>
      <p:pic>
        <p:nvPicPr>
          <p:cNvPr id="5" name="Picture 4"/>
          <p:cNvPicPr>
            <a:picLocks noChangeAspect="1"/>
          </p:cNvPicPr>
          <p:nvPr/>
        </p:nvPicPr>
        <p:blipFill>
          <a:blip r:embed="rId2"/>
          <a:stretch>
            <a:fillRect/>
          </a:stretch>
        </p:blipFill>
        <p:spPr>
          <a:xfrm>
            <a:off x="4462462" y="1426125"/>
            <a:ext cx="4048125" cy="3362325"/>
          </a:xfrm>
          <a:prstGeom prst="rect">
            <a:avLst/>
          </a:prstGeom>
        </p:spPr>
      </p:pic>
    </p:spTree>
    <p:extLst>
      <p:ext uri="{BB962C8B-B14F-4D97-AF65-F5344CB8AC3E}">
        <p14:creationId xmlns:p14="http://schemas.microsoft.com/office/powerpoint/2010/main" val="1033664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Serialization and Deserialization</a:t>
            </a:r>
            <a:endParaRPr lang="ar-EG" dirty="0"/>
          </a:p>
        </p:txBody>
      </p:sp>
      <p:sp>
        <p:nvSpPr>
          <p:cNvPr id="3" name="Text Placeholder 2"/>
          <p:cNvSpPr>
            <a:spLocks noGrp="1"/>
          </p:cNvSpPr>
          <p:nvPr>
            <p:ph type="body" idx="1"/>
          </p:nvPr>
        </p:nvSpPr>
        <p:spPr>
          <a:xfrm>
            <a:off x="364887" y="3683002"/>
            <a:ext cx="3964226" cy="920748"/>
          </a:xfrm>
        </p:spPr>
        <p:txBody>
          <a:bodyPr/>
          <a:lstStyle/>
          <a:p>
            <a:r>
              <a:rPr lang="en-US" sz="1600" dirty="0"/>
              <a:t>The process of encoding JSON</a:t>
            </a:r>
          </a:p>
          <a:p>
            <a:r>
              <a:rPr lang="en-US" sz="1600" dirty="0"/>
              <a:t>This term refers to the transformation of data into a series of bytes (hence serial) to be stored or transmitted across a network.</a:t>
            </a:r>
            <a:endParaRPr lang="ar-EG" sz="16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64</a:t>
            </a:fld>
            <a:endParaRPr lang="en"/>
          </a:p>
        </p:txBody>
      </p:sp>
      <p:graphicFrame>
        <p:nvGraphicFramePr>
          <p:cNvPr id="5" name="Diagram 4"/>
          <p:cNvGraphicFramePr/>
          <p:nvPr>
            <p:extLst>
              <p:ext uri="{D42A27DB-BD31-4B8C-83A1-F6EECF244321}">
                <p14:modId xmlns:p14="http://schemas.microsoft.com/office/powerpoint/2010/main" val="570235608"/>
              </p:ext>
            </p:extLst>
          </p:nvPr>
        </p:nvGraphicFramePr>
        <p:xfrm>
          <a:off x="1524049" y="505254"/>
          <a:ext cx="6942707"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2"/>
          <p:cNvSpPr txBox="1">
            <a:spLocks/>
          </p:cNvSpPr>
          <p:nvPr/>
        </p:nvSpPr>
        <p:spPr>
          <a:xfrm>
            <a:off x="4502531" y="3992962"/>
            <a:ext cx="3964226" cy="920748"/>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r>
              <a:rPr lang="en-US" sz="1600" dirty="0"/>
              <a:t>Is the reciprocal process of decoding data that has been stored or delivered in the JSON standard.</a:t>
            </a:r>
            <a:endParaRPr lang="ar-EG" sz="1600" dirty="0"/>
          </a:p>
        </p:txBody>
      </p:sp>
    </p:spTree>
    <p:extLst>
      <p:ext uri="{BB962C8B-B14F-4D97-AF65-F5344CB8AC3E}">
        <p14:creationId xmlns:p14="http://schemas.microsoft.com/office/powerpoint/2010/main" val="40743564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Serializing JSON</a:t>
            </a:r>
            <a:endParaRPr lang="ar-EG" dirty="0"/>
          </a:p>
        </p:txBody>
      </p:sp>
      <p:sp>
        <p:nvSpPr>
          <p:cNvPr id="3" name="Text Placeholder 2"/>
          <p:cNvSpPr>
            <a:spLocks noGrp="1"/>
          </p:cNvSpPr>
          <p:nvPr>
            <p:ph type="body" idx="1"/>
          </p:nvPr>
        </p:nvSpPr>
        <p:spPr>
          <a:xfrm>
            <a:off x="1207850" y="1430148"/>
            <a:ext cx="4578588" cy="3033900"/>
          </a:xfrm>
        </p:spPr>
        <p:txBody>
          <a:bodyPr/>
          <a:lstStyle/>
          <a:p>
            <a:r>
              <a:rPr lang="en-US" dirty="0"/>
              <a:t>What happens after a computer processes lots of information? It needs to take a data dump. </a:t>
            </a:r>
          </a:p>
          <a:p>
            <a:r>
              <a:rPr lang="en-US" dirty="0"/>
              <a:t>Accordingly, the </a:t>
            </a:r>
            <a:r>
              <a:rPr lang="en-US" dirty="0" err="1"/>
              <a:t>json</a:t>
            </a:r>
            <a:r>
              <a:rPr lang="en-US" dirty="0"/>
              <a:t> library exposes the </a:t>
            </a:r>
            <a:r>
              <a:rPr lang="en-US" b="1" dirty="0">
                <a:solidFill>
                  <a:srgbClr val="FFFF00"/>
                </a:solidFill>
              </a:rPr>
              <a:t>dump() </a:t>
            </a:r>
            <a:r>
              <a:rPr lang="en-US" dirty="0"/>
              <a:t>method for writing data to files. </a:t>
            </a:r>
          </a:p>
          <a:p>
            <a:r>
              <a:rPr lang="en-US" dirty="0"/>
              <a:t>There is also a dumps() method (pronounced as “dump-s”) for writing to a Python string.</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65</a:t>
            </a:fld>
            <a:endParaRPr lang="en"/>
          </a:p>
        </p:txBody>
      </p:sp>
      <p:pic>
        <p:nvPicPr>
          <p:cNvPr id="7" name="Picture 6"/>
          <p:cNvPicPr>
            <a:picLocks noChangeAspect="1"/>
          </p:cNvPicPr>
          <p:nvPr/>
        </p:nvPicPr>
        <p:blipFill>
          <a:blip r:embed="rId2"/>
          <a:stretch>
            <a:fillRect/>
          </a:stretch>
        </p:blipFill>
        <p:spPr>
          <a:xfrm>
            <a:off x="6338888" y="721275"/>
            <a:ext cx="1352550" cy="4067175"/>
          </a:xfrm>
          <a:prstGeom prst="rect">
            <a:avLst/>
          </a:prstGeom>
        </p:spPr>
      </p:pic>
      <p:pic>
        <p:nvPicPr>
          <p:cNvPr id="8" name="Picture 7"/>
          <p:cNvPicPr>
            <a:picLocks noChangeAspect="1"/>
          </p:cNvPicPr>
          <p:nvPr/>
        </p:nvPicPr>
        <p:blipFill>
          <a:blip r:embed="rId3"/>
          <a:stretch>
            <a:fillRect/>
          </a:stretch>
        </p:blipFill>
        <p:spPr>
          <a:xfrm>
            <a:off x="7677656" y="721274"/>
            <a:ext cx="762000" cy="4067175"/>
          </a:xfrm>
          <a:prstGeom prst="rect">
            <a:avLst/>
          </a:prstGeom>
        </p:spPr>
      </p:pic>
    </p:spTree>
    <p:extLst>
      <p:ext uri="{BB962C8B-B14F-4D97-AF65-F5344CB8AC3E}">
        <p14:creationId xmlns:p14="http://schemas.microsoft.com/office/powerpoint/2010/main" val="6397115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Create Address Book - Example</a:t>
            </a:r>
            <a:endParaRPr lang="ar-EG" dirty="0"/>
          </a:p>
        </p:txBody>
      </p:sp>
      <p:sp>
        <p:nvSpPr>
          <p:cNvPr id="3" name="Text Placeholder 2"/>
          <p:cNvSpPr>
            <a:spLocks noGrp="1"/>
          </p:cNvSpPr>
          <p:nvPr>
            <p:ph type="body" idx="1"/>
          </p:nvPr>
        </p:nvSpPr>
        <p:spPr>
          <a:xfrm>
            <a:off x="528638" y="1430148"/>
            <a:ext cx="3943350" cy="3033900"/>
          </a:xfrm>
        </p:spPr>
        <p:txBody>
          <a:bodyPr/>
          <a:lstStyle/>
          <a:p>
            <a:r>
              <a:rPr lang="en-US" dirty="0"/>
              <a:t>JSON is just a concept of format which it is implemented by different languages</a:t>
            </a:r>
          </a:p>
          <a:p>
            <a:r>
              <a:rPr lang="en-US" dirty="0"/>
              <a:t>We create dictionary include two records</a:t>
            </a:r>
          </a:p>
          <a:p>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66</a:t>
            </a:fld>
            <a:endParaRPr lang="en"/>
          </a:p>
        </p:txBody>
      </p:sp>
      <p:pic>
        <p:nvPicPr>
          <p:cNvPr id="5" name="Picture 4"/>
          <p:cNvPicPr>
            <a:picLocks noChangeAspect="1"/>
          </p:cNvPicPr>
          <p:nvPr/>
        </p:nvPicPr>
        <p:blipFill>
          <a:blip r:embed="rId2"/>
          <a:stretch>
            <a:fillRect/>
          </a:stretch>
        </p:blipFill>
        <p:spPr>
          <a:xfrm>
            <a:off x="4655070" y="1544448"/>
            <a:ext cx="4336405" cy="2798952"/>
          </a:xfrm>
          <a:prstGeom prst="rect">
            <a:avLst/>
          </a:prstGeom>
        </p:spPr>
      </p:pic>
      <p:pic>
        <p:nvPicPr>
          <p:cNvPr id="6" name="Picture 5"/>
          <p:cNvPicPr>
            <a:picLocks noChangeAspect="1"/>
          </p:cNvPicPr>
          <p:nvPr/>
        </p:nvPicPr>
        <p:blipFill>
          <a:blip r:embed="rId3"/>
          <a:stretch>
            <a:fillRect/>
          </a:stretch>
        </p:blipFill>
        <p:spPr>
          <a:xfrm>
            <a:off x="2195512" y="3834999"/>
            <a:ext cx="1347787" cy="851903"/>
          </a:xfrm>
          <a:prstGeom prst="rect">
            <a:avLst/>
          </a:prstGeom>
        </p:spPr>
      </p:pic>
    </p:spTree>
    <p:extLst>
      <p:ext uri="{BB962C8B-B14F-4D97-AF65-F5344CB8AC3E}">
        <p14:creationId xmlns:p14="http://schemas.microsoft.com/office/powerpoint/2010/main" val="3870750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50" y="855506"/>
            <a:ext cx="7547842" cy="351300"/>
          </a:xfrm>
        </p:spPr>
        <p:txBody>
          <a:bodyPr/>
          <a:lstStyle/>
          <a:p>
            <a:r>
              <a:rPr lang="en-GB" dirty="0"/>
              <a:t>Create Address Book – Example (</a:t>
            </a:r>
            <a:r>
              <a:rPr lang="en-GB" dirty="0">
                <a:solidFill>
                  <a:srgbClr val="FFFF00"/>
                </a:solidFill>
              </a:rPr>
              <a:t>dumps()</a:t>
            </a:r>
            <a:r>
              <a:rPr lang="en-GB" dirty="0"/>
              <a:t>)</a:t>
            </a:r>
            <a:endParaRPr lang="ar-EG" dirty="0"/>
          </a:p>
        </p:txBody>
      </p:sp>
      <p:sp>
        <p:nvSpPr>
          <p:cNvPr id="3" name="Text Placeholder 2"/>
          <p:cNvSpPr>
            <a:spLocks noGrp="1"/>
          </p:cNvSpPr>
          <p:nvPr>
            <p:ph type="body" idx="1"/>
          </p:nvPr>
        </p:nvSpPr>
        <p:spPr>
          <a:xfrm>
            <a:off x="528637" y="1430148"/>
            <a:ext cx="8227055" cy="3033900"/>
          </a:xfrm>
        </p:spPr>
        <p:txBody>
          <a:bodyPr/>
          <a:lstStyle/>
          <a:p>
            <a:r>
              <a:rPr lang="en-US" dirty="0"/>
              <a:t>Import JSON </a:t>
            </a:r>
          </a:p>
          <a:p>
            <a:r>
              <a:rPr lang="en-US" dirty="0"/>
              <a:t>Using </a:t>
            </a:r>
            <a:r>
              <a:rPr lang="en-US" b="1" dirty="0">
                <a:solidFill>
                  <a:srgbClr val="FFFF00"/>
                </a:solidFill>
              </a:rPr>
              <a:t>dumps()</a:t>
            </a:r>
          </a:p>
          <a:p>
            <a:r>
              <a:rPr lang="en-US" dirty="0"/>
              <a:t>Print string</a:t>
            </a:r>
          </a:p>
          <a:p>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67</a:t>
            </a:fld>
            <a:endParaRPr lang="en"/>
          </a:p>
        </p:txBody>
      </p:sp>
      <p:pic>
        <p:nvPicPr>
          <p:cNvPr id="7" name="Picture 6"/>
          <p:cNvPicPr>
            <a:picLocks noChangeAspect="1"/>
          </p:cNvPicPr>
          <p:nvPr/>
        </p:nvPicPr>
        <p:blipFill>
          <a:blip r:embed="rId3"/>
          <a:stretch>
            <a:fillRect/>
          </a:stretch>
        </p:blipFill>
        <p:spPr>
          <a:xfrm>
            <a:off x="1012260" y="2758043"/>
            <a:ext cx="7255117" cy="2051952"/>
          </a:xfrm>
          <a:prstGeom prst="rect">
            <a:avLst/>
          </a:prstGeom>
        </p:spPr>
      </p:pic>
    </p:spTree>
    <p:extLst>
      <p:ext uri="{BB962C8B-B14F-4D97-AF65-F5344CB8AC3E}">
        <p14:creationId xmlns:p14="http://schemas.microsoft.com/office/powerpoint/2010/main" val="3805462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Create Address Book – Example (</a:t>
            </a:r>
            <a:r>
              <a:rPr lang="en-GB" dirty="0">
                <a:solidFill>
                  <a:srgbClr val="FFFF00"/>
                </a:solidFill>
              </a:rPr>
              <a:t>write()</a:t>
            </a:r>
            <a:r>
              <a:rPr lang="en-GB" dirty="0"/>
              <a:t>)</a:t>
            </a:r>
            <a:endParaRPr lang="ar-EG" dirty="0"/>
          </a:p>
        </p:txBody>
      </p:sp>
      <p:sp>
        <p:nvSpPr>
          <p:cNvPr id="3" name="Text Placeholder 2"/>
          <p:cNvSpPr>
            <a:spLocks noGrp="1"/>
          </p:cNvSpPr>
          <p:nvPr>
            <p:ph type="body" idx="1"/>
          </p:nvPr>
        </p:nvSpPr>
        <p:spPr>
          <a:xfrm>
            <a:off x="528637" y="1430148"/>
            <a:ext cx="3254223" cy="3033900"/>
          </a:xfrm>
        </p:spPr>
        <p:txBody>
          <a:bodyPr/>
          <a:lstStyle/>
          <a:p>
            <a:r>
              <a:rPr lang="en-US" dirty="0"/>
              <a:t>To write the dictionary into a file </a:t>
            </a:r>
          </a:p>
          <a:p>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68</a:t>
            </a:fld>
            <a:endParaRPr lang="en"/>
          </a:p>
        </p:txBody>
      </p:sp>
      <p:pic>
        <p:nvPicPr>
          <p:cNvPr id="5" name="Picture 4"/>
          <p:cNvPicPr>
            <a:picLocks noChangeAspect="1"/>
          </p:cNvPicPr>
          <p:nvPr/>
        </p:nvPicPr>
        <p:blipFill>
          <a:blip r:embed="rId3"/>
          <a:stretch>
            <a:fillRect/>
          </a:stretch>
        </p:blipFill>
        <p:spPr>
          <a:xfrm>
            <a:off x="3764863" y="1622735"/>
            <a:ext cx="4736482" cy="1652261"/>
          </a:xfrm>
          <a:prstGeom prst="rect">
            <a:avLst/>
          </a:prstGeom>
        </p:spPr>
      </p:pic>
      <p:pic>
        <p:nvPicPr>
          <p:cNvPr id="6" name="Picture 5"/>
          <p:cNvPicPr>
            <a:picLocks noChangeAspect="1"/>
          </p:cNvPicPr>
          <p:nvPr/>
        </p:nvPicPr>
        <p:blipFill>
          <a:blip r:embed="rId4"/>
          <a:stretch>
            <a:fillRect/>
          </a:stretch>
        </p:blipFill>
        <p:spPr>
          <a:xfrm>
            <a:off x="2155748" y="3467582"/>
            <a:ext cx="6345597" cy="1219808"/>
          </a:xfrm>
          <a:prstGeom prst="rect">
            <a:avLst/>
          </a:prstGeom>
        </p:spPr>
      </p:pic>
    </p:spTree>
    <p:extLst>
      <p:ext uri="{BB962C8B-B14F-4D97-AF65-F5344CB8AC3E}">
        <p14:creationId xmlns:p14="http://schemas.microsoft.com/office/powerpoint/2010/main" val="3875393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Create Address Book – Example (</a:t>
            </a:r>
            <a:r>
              <a:rPr lang="en-GB" dirty="0">
                <a:solidFill>
                  <a:srgbClr val="FFFF00"/>
                </a:solidFill>
              </a:rPr>
              <a:t>read()</a:t>
            </a:r>
            <a:r>
              <a:rPr lang="en-GB" dirty="0"/>
              <a:t>)</a:t>
            </a:r>
            <a:endParaRPr lang="ar-EG" dirty="0"/>
          </a:p>
        </p:txBody>
      </p:sp>
      <p:sp>
        <p:nvSpPr>
          <p:cNvPr id="3" name="Text Placeholder 2"/>
          <p:cNvSpPr>
            <a:spLocks noGrp="1"/>
          </p:cNvSpPr>
          <p:nvPr>
            <p:ph type="body" idx="1"/>
          </p:nvPr>
        </p:nvSpPr>
        <p:spPr>
          <a:xfrm>
            <a:off x="528637" y="1430148"/>
            <a:ext cx="4068415" cy="3033900"/>
          </a:xfrm>
        </p:spPr>
        <p:txBody>
          <a:bodyPr/>
          <a:lstStyle/>
          <a:p>
            <a:r>
              <a:rPr lang="en-US" dirty="0"/>
              <a:t>To read the dictionary into a file as a string object </a:t>
            </a:r>
          </a:p>
          <a:p>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69</a:t>
            </a:fld>
            <a:endParaRPr lang="en"/>
          </a:p>
        </p:txBody>
      </p:sp>
      <p:pic>
        <p:nvPicPr>
          <p:cNvPr id="7" name="Picture 6"/>
          <p:cNvPicPr>
            <a:picLocks noChangeAspect="1"/>
          </p:cNvPicPr>
          <p:nvPr/>
        </p:nvPicPr>
        <p:blipFill>
          <a:blip r:embed="rId3"/>
          <a:stretch>
            <a:fillRect/>
          </a:stretch>
        </p:blipFill>
        <p:spPr>
          <a:xfrm>
            <a:off x="2467627" y="2351219"/>
            <a:ext cx="5957210" cy="1555095"/>
          </a:xfrm>
          <a:prstGeom prst="rect">
            <a:avLst/>
          </a:prstGeom>
        </p:spPr>
      </p:pic>
      <p:pic>
        <p:nvPicPr>
          <p:cNvPr id="8" name="Picture 7"/>
          <p:cNvPicPr>
            <a:picLocks noChangeAspect="1"/>
          </p:cNvPicPr>
          <p:nvPr/>
        </p:nvPicPr>
        <p:blipFill>
          <a:blip r:embed="rId4"/>
          <a:stretch>
            <a:fillRect/>
          </a:stretch>
        </p:blipFill>
        <p:spPr>
          <a:xfrm>
            <a:off x="1117364" y="4108538"/>
            <a:ext cx="1700372" cy="795138"/>
          </a:xfrm>
          <a:prstGeom prst="rect">
            <a:avLst/>
          </a:prstGeom>
        </p:spPr>
      </p:pic>
    </p:spTree>
    <p:extLst>
      <p:ext uri="{BB962C8B-B14F-4D97-AF65-F5344CB8AC3E}">
        <p14:creationId xmlns:p14="http://schemas.microsoft.com/office/powerpoint/2010/main" val="2279064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 Example2</a:t>
            </a:r>
            <a:endParaRPr lang="ar-EG" dirty="0"/>
          </a:p>
        </p:txBody>
      </p:sp>
      <p:sp>
        <p:nvSpPr>
          <p:cNvPr id="3" name="Text Placeholder 2"/>
          <p:cNvSpPr>
            <a:spLocks noGrp="1"/>
          </p:cNvSpPr>
          <p:nvPr>
            <p:ph type="body" idx="1"/>
          </p:nvPr>
        </p:nvSpPr>
        <p:spPr>
          <a:xfrm>
            <a:off x="736412" y="1430148"/>
            <a:ext cx="3592701" cy="3033900"/>
          </a:xfrm>
        </p:spPr>
        <p:txBody>
          <a:bodyPr/>
          <a:lstStyle/>
          <a:p>
            <a:r>
              <a:rPr lang="en-US" dirty="0"/>
              <a:t>If you want a </a:t>
            </a:r>
            <a:r>
              <a:rPr lang="en-US" b="1" dirty="0">
                <a:solidFill>
                  <a:srgbClr val="FFFF00"/>
                </a:solidFill>
              </a:rPr>
              <a:t>numeric</a:t>
            </a:r>
            <a:r>
              <a:rPr lang="en-US" dirty="0"/>
              <a:t> type, then you need to convert the string to the appropriate type with the </a:t>
            </a:r>
            <a:r>
              <a:rPr lang="en-US" dirty="0" err="1"/>
              <a:t>int</a:t>
            </a:r>
            <a:r>
              <a:rPr lang="en-US" dirty="0"/>
              <a:t>(), float(), or complex() built-in functions:</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pic>
        <p:nvPicPr>
          <p:cNvPr id="6" name="Picture 5"/>
          <p:cNvPicPr>
            <a:picLocks noChangeAspect="1"/>
          </p:cNvPicPr>
          <p:nvPr/>
        </p:nvPicPr>
        <p:blipFill>
          <a:blip r:embed="rId2"/>
          <a:stretch>
            <a:fillRect/>
          </a:stretch>
        </p:blipFill>
        <p:spPr>
          <a:xfrm>
            <a:off x="4734925" y="1206806"/>
            <a:ext cx="3739726" cy="2252100"/>
          </a:xfrm>
          <a:prstGeom prst="rect">
            <a:avLst/>
          </a:prstGeom>
        </p:spPr>
      </p:pic>
      <p:pic>
        <p:nvPicPr>
          <p:cNvPr id="7" name="Picture 6"/>
          <p:cNvPicPr>
            <a:picLocks noChangeAspect="1"/>
          </p:cNvPicPr>
          <p:nvPr/>
        </p:nvPicPr>
        <p:blipFill>
          <a:blip r:embed="rId3"/>
          <a:stretch>
            <a:fillRect/>
          </a:stretch>
        </p:blipFill>
        <p:spPr>
          <a:xfrm>
            <a:off x="4734924" y="3813267"/>
            <a:ext cx="3739725" cy="1002081"/>
          </a:xfrm>
          <a:prstGeom prst="rect">
            <a:avLst/>
          </a:prstGeom>
        </p:spPr>
      </p:pic>
    </p:spTree>
    <p:extLst>
      <p:ext uri="{BB962C8B-B14F-4D97-AF65-F5344CB8AC3E}">
        <p14:creationId xmlns:p14="http://schemas.microsoft.com/office/powerpoint/2010/main" val="19965117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Create Address Book – Example (</a:t>
            </a:r>
            <a:r>
              <a:rPr lang="en-GB" dirty="0">
                <a:solidFill>
                  <a:srgbClr val="FFFF00"/>
                </a:solidFill>
              </a:rPr>
              <a:t>loads()</a:t>
            </a:r>
            <a:r>
              <a:rPr lang="en-GB" dirty="0"/>
              <a:t>)</a:t>
            </a:r>
            <a:endParaRPr lang="ar-EG" dirty="0"/>
          </a:p>
        </p:txBody>
      </p:sp>
      <p:sp>
        <p:nvSpPr>
          <p:cNvPr id="3" name="Text Placeholder 2"/>
          <p:cNvSpPr>
            <a:spLocks noGrp="1"/>
          </p:cNvSpPr>
          <p:nvPr>
            <p:ph type="body" idx="1"/>
          </p:nvPr>
        </p:nvSpPr>
        <p:spPr>
          <a:xfrm>
            <a:off x="528637" y="1430148"/>
            <a:ext cx="3817895" cy="3033900"/>
          </a:xfrm>
        </p:spPr>
        <p:txBody>
          <a:bodyPr/>
          <a:lstStyle/>
          <a:p>
            <a:r>
              <a:rPr lang="en-US" dirty="0"/>
              <a:t>To read the dictionary into a file as a dictionary  </a:t>
            </a:r>
          </a:p>
          <a:p>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70</a:t>
            </a:fld>
            <a:endParaRPr lang="en"/>
          </a:p>
        </p:txBody>
      </p:sp>
      <p:pic>
        <p:nvPicPr>
          <p:cNvPr id="5" name="Picture 4"/>
          <p:cNvPicPr>
            <a:picLocks noChangeAspect="1"/>
          </p:cNvPicPr>
          <p:nvPr/>
        </p:nvPicPr>
        <p:blipFill>
          <a:blip r:embed="rId3"/>
          <a:stretch>
            <a:fillRect/>
          </a:stretch>
        </p:blipFill>
        <p:spPr>
          <a:xfrm>
            <a:off x="2472527" y="2317315"/>
            <a:ext cx="5688180" cy="2370075"/>
          </a:xfrm>
          <a:prstGeom prst="rect">
            <a:avLst/>
          </a:prstGeom>
        </p:spPr>
      </p:pic>
      <p:pic>
        <p:nvPicPr>
          <p:cNvPr id="6" name="Picture 5"/>
          <p:cNvPicPr>
            <a:picLocks noChangeAspect="1"/>
          </p:cNvPicPr>
          <p:nvPr/>
        </p:nvPicPr>
        <p:blipFill>
          <a:blip r:embed="rId4"/>
          <a:stretch>
            <a:fillRect/>
          </a:stretch>
        </p:blipFill>
        <p:spPr>
          <a:xfrm>
            <a:off x="683974" y="3845491"/>
            <a:ext cx="1342159" cy="841900"/>
          </a:xfrm>
          <a:prstGeom prst="rect">
            <a:avLst/>
          </a:prstGeom>
        </p:spPr>
      </p:pic>
    </p:spTree>
    <p:extLst>
      <p:ext uri="{BB962C8B-B14F-4D97-AF65-F5344CB8AC3E}">
        <p14:creationId xmlns:p14="http://schemas.microsoft.com/office/powerpoint/2010/main" val="11227519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Create Address Book – Example (</a:t>
            </a:r>
            <a:r>
              <a:rPr lang="en-GB" dirty="0">
                <a:solidFill>
                  <a:srgbClr val="FFFF00"/>
                </a:solidFill>
              </a:rPr>
              <a:t>select specific info</a:t>
            </a:r>
            <a:r>
              <a:rPr lang="en-GB" dirty="0"/>
              <a:t>)</a:t>
            </a:r>
            <a:endParaRPr lang="ar-EG" dirty="0"/>
          </a:p>
        </p:txBody>
      </p:sp>
      <p:sp>
        <p:nvSpPr>
          <p:cNvPr id="3" name="Text Placeholder 2"/>
          <p:cNvSpPr>
            <a:spLocks noGrp="1"/>
          </p:cNvSpPr>
          <p:nvPr>
            <p:ph type="body" idx="1"/>
          </p:nvPr>
        </p:nvSpPr>
        <p:spPr>
          <a:xfrm>
            <a:off x="528637" y="1592986"/>
            <a:ext cx="3817895" cy="636647"/>
          </a:xfrm>
        </p:spPr>
        <p:txBody>
          <a:bodyPr/>
          <a:lstStyle/>
          <a:p>
            <a:r>
              <a:rPr lang="en-US" dirty="0"/>
              <a:t>To read specific record  </a:t>
            </a:r>
          </a:p>
          <a:p>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71</a:t>
            </a:fld>
            <a:endParaRPr lang="en"/>
          </a:p>
        </p:txBody>
      </p:sp>
      <p:pic>
        <p:nvPicPr>
          <p:cNvPr id="7" name="Picture 6"/>
          <p:cNvPicPr>
            <a:picLocks noChangeAspect="1"/>
          </p:cNvPicPr>
          <p:nvPr/>
        </p:nvPicPr>
        <p:blipFill>
          <a:blip r:embed="rId3"/>
          <a:stretch>
            <a:fillRect/>
          </a:stretch>
        </p:blipFill>
        <p:spPr>
          <a:xfrm>
            <a:off x="1717216" y="2188493"/>
            <a:ext cx="6922959" cy="828805"/>
          </a:xfrm>
          <a:prstGeom prst="rect">
            <a:avLst/>
          </a:prstGeom>
        </p:spPr>
      </p:pic>
      <p:sp>
        <p:nvSpPr>
          <p:cNvPr id="8" name="Text Placeholder 2"/>
          <p:cNvSpPr txBox="1">
            <a:spLocks/>
          </p:cNvSpPr>
          <p:nvPr/>
        </p:nvSpPr>
        <p:spPr>
          <a:xfrm>
            <a:off x="528636" y="3294481"/>
            <a:ext cx="6586148" cy="6366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r>
              <a:rPr lang="en-US" dirty="0"/>
              <a:t>To read specific info (phone number) </a:t>
            </a:r>
          </a:p>
          <a:p>
            <a:endParaRPr lang="ar-EG" dirty="0"/>
          </a:p>
        </p:txBody>
      </p:sp>
      <p:pic>
        <p:nvPicPr>
          <p:cNvPr id="9" name="Picture 8"/>
          <p:cNvPicPr>
            <a:picLocks noChangeAspect="1"/>
          </p:cNvPicPr>
          <p:nvPr/>
        </p:nvPicPr>
        <p:blipFill>
          <a:blip r:embed="rId4"/>
          <a:stretch>
            <a:fillRect/>
          </a:stretch>
        </p:blipFill>
        <p:spPr>
          <a:xfrm>
            <a:off x="1717216" y="3973845"/>
            <a:ext cx="6264755" cy="774793"/>
          </a:xfrm>
          <a:prstGeom prst="rect">
            <a:avLst/>
          </a:prstGeom>
        </p:spPr>
      </p:pic>
    </p:spTree>
    <p:extLst>
      <p:ext uri="{BB962C8B-B14F-4D97-AF65-F5344CB8AC3E}">
        <p14:creationId xmlns:p14="http://schemas.microsoft.com/office/powerpoint/2010/main" val="7786493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Create Address Book – Example (</a:t>
            </a:r>
            <a:r>
              <a:rPr lang="en-GB" dirty="0">
                <a:solidFill>
                  <a:srgbClr val="FFFF00"/>
                </a:solidFill>
              </a:rPr>
              <a:t>read all records</a:t>
            </a:r>
            <a:r>
              <a:rPr lang="en-GB" dirty="0"/>
              <a:t>)</a:t>
            </a:r>
            <a:endParaRPr lang="ar-EG" dirty="0"/>
          </a:p>
        </p:txBody>
      </p:sp>
      <p:sp>
        <p:nvSpPr>
          <p:cNvPr id="3" name="Text Placeholder 2"/>
          <p:cNvSpPr>
            <a:spLocks noGrp="1"/>
          </p:cNvSpPr>
          <p:nvPr>
            <p:ph type="body" idx="1"/>
          </p:nvPr>
        </p:nvSpPr>
        <p:spPr>
          <a:xfrm>
            <a:off x="528637" y="1592986"/>
            <a:ext cx="3817895" cy="636647"/>
          </a:xfrm>
        </p:spPr>
        <p:txBody>
          <a:bodyPr/>
          <a:lstStyle/>
          <a:p>
            <a:r>
              <a:rPr lang="en-US" dirty="0"/>
              <a:t>To read all the records in a file</a:t>
            </a:r>
          </a:p>
          <a:p>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72</a:t>
            </a:fld>
            <a:endParaRPr lang="en"/>
          </a:p>
        </p:txBody>
      </p:sp>
      <p:pic>
        <p:nvPicPr>
          <p:cNvPr id="5" name="Picture 4"/>
          <p:cNvPicPr>
            <a:picLocks noChangeAspect="1"/>
          </p:cNvPicPr>
          <p:nvPr/>
        </p:nvPicPr>
        <p:blipFill>
          <a:blip r:embed="rId3"/>
          <a:stretch>
            <a:fillRect/>
          </a:stretch>
        </p:blipFill>
        <p:spPr>
          <a:xfrm>
            <a:off x="910681" y="2615813"/>
            <a:ext cx="7530931" cy="1342412"/>
          </a:xfrm>
          <a:prstGeom prst="rect">
            <a:avLst/>
          </a:prstGeom>
        </p:spPr>
      </p:pic>
    </p:spTree>
    <p:extLst>
      <p:ext uri="{BB962C8B-B14F-4D97-AF65-F5344CB8AC3E}">
        <p14:creationId xmlns:p14="http://schemas.microsoft.com/office/powerpoint/2010/main" val="23437586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4"/>
          <p:cNvSpPr txBox="1">
            <a:spLocks noGrp="1"/>
          </p:cNvSpPr>
          <p:nvPr>
            <p:ph type="ctrTitle" idx="4294967295"/>
          </p:nvPr>
        </p:nvSpPr>
        <p:spPr>
          <a:xfrm>
            <a:off x="1207775" y="1050000"/>
            <a:ext cx="3271200"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800"/>
              <a:t>THANKS!</a:t>
            </a:r>
            <a:endParaRPr sz="6800"/>
          </a:p>
        </p:txBody>
      </p:sp>
      <p:sp>
        <p:nvSpPr>
          <p:cNvPr id="446" name="Google Shape;446;p34"/>
          <p:cNvSpPr txBox="1">
            <a:spLocks noGrp="1"/>
          </p:cNvSpPr>
          <p:nvPr>
            <p:ph type="subTitle" idx="4294967295"/>
          </p:nvPr>
        </p:nvSpPr>
        <p:spPr>
          <a:xfrm>
            <a:off x="521771" y="2587394"/>
            <a:ext cx="4876107" cy="147765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accent4"/>
                </a:solidFill>
              </a:rPr>
              <a:t>ANY QUESTIONS?</a:t>
            </a:r>
            <a:endParaRPr lang="en" dirty="0"/>
          </a:p>
        </p:txBody>
      </p:sp>
      <p:sp>
        <p:nvSpPr>
          <p:cNvPr id="447" name="Google Shape;447;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73</a:t>
            </a:fld>
            <a:endParaRPr/>
          </a:p>
        </p:txBody>
      </p:sp>
      <p:grpSp>
        <p:nvGrpSpPr>
          <p:cNvPr id="448" name="Google Shape;448;p34"/>
          <p:cNvGrpSpPr/>
          <p:nvPr/>
        </p:nvGrpSpPr>
        <p:grpSpPr>
          <a:xfrm rot="10800000">
            <a:off x="5014102" y="1109741"/>
            <a:ext cx="4122748" cy="2955434"/>
            <a:chOff x="291713" y="847485"/>
            <a:chExt cx="489987" cy="351315"/>
          </a:xfrm>
        </p:grpSpPr>
        <p:sp>
          <p:nvSpPr>
            <p:cNvPr id="449" name="Google Shape;449;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5781655" y="2060399"/>
            <a:ext cx="958428" cy="901731"/>
            <a:chOff x="5972700" y="2330200"/>
            <a:chExt cx="411625" cy="387275"/>
          </a:xfrm>
        </p:grpSpPr>
        <p:sp>
          <p:nvSpPr>
            <p:cNvPr id="452" name="Google Shape;452;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01935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b="1" dirty="0" err="1">
                <a:solidFill>
                  <a:srgbClr val="FFFF00"/>
                </a:solidFill>
              </a:rPr>
              <a:t>sep</a:t>
            </a:r>
            <a:r>
              <a:rPr lang="en-GB" dirty="0"/>
              <a:t> - Keyword Argument</a:t>
            </a:r>
            <a:endParaRPr lang="ar-EG" dirty="0"/>
          </a:p>
        </p:txBody>
      </p:sp>
      <p:sp>
        <p:nvSpPr>
          <p:cNvPr id="3" name="Text Placeholder 2"/>
          <p:cNvSpPr>
            <a:spLocks noGrp="1"/>
          </p:cNvSpPr>
          <p:nvPr>
            <p:ph type="body" idx="1"/>
          </p:nvPr>
        </p:nvSpPr>
        <p:spPr>
          <a:xfrm>
            <a:off x="693500" y="1551900"/>
            <a:ext cx="4292838" cy="3033900"/>
          </a:xfrm>
        </p:spPr>
        <p:txBody>
          <a:bodyPr/>
          <a:lstStyle/>
          <a:p>
            <a:r>
              <a:rPr lang="en-US" dirty="0"/>
              <a:t>Adding the keyword argument </a:t>
            </a:r>
            <a:r>
              <a:rPr lang="en-US" dirty="0" err="1"/>
              <a:t>sep</a:t>
            </a:r>
            <a:r>
              <a:rPr lang="en-US" dirty="0"/>
              <a:t>=&lt;</a:t>
            </a:r>
            <a:r>
              <a:rPr lang="en-US" dirty="0" err="1"/>
              <a:t>str</a:t>
            </a:r>
            <a:r>
              <a:rPr lang="en-US" dirty="0"/>
              <a:t>&gt; causes objects to be separated by the string &lt;</a:t>
            </a:r>
            <a:r>
              <a:rPr lang="en-US" dirty="0" err="1"/>
              <a:t>str</a:t>
            </a:r>
            <a:r>
              <a:rPr lang="en-US" dirty="0"/>
              <a:t>&gt; instead of </a:t>
            </a:r>
            <a:r>
              <a:rPr lang="en-US" b="1" dirty="0">
                <a:solidFill>
                  <a:schemeClr val="accent6"/>
                </a:solidFill>
              </a:rPr>
              <a:t>the default single space</a:t>
            </a:r>
          </a:p>
          <a:p>
            <a:endParaRPr lang="en-US" dirty="0"/>
          </a:p>
          <a:p>
            <a:r>
              <a:rPr lang="en-US" dirty="0"/>
              <a:t>You can specify any arbitrary string as the separator with the </a:t>
            </a:r>
            <a:r>
              <a:rPr lang="en-US" dirty="0" err="1"/>
              <a:t>sep</a:t>
            </a:r>
            <a:r>
              <a:rPr lang="en-US" dirty="0"/>
              <a:t>= keyword.</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pic>
        <p:nvPicPr>
          <p:cNvPr id="5" name="Picture 4"/>
          <p:cNvPicPr>
            <a:picLocks noChangeAspect="1"/>
          </p:cNvPicPr>
          <p:nvPr/>
        </p:nvPicPr>
        <p:blipFill>
          <a:blip r:embed="rId2"/>
          <a:stretch>
            <a:fillRect/>
          </a:stretch>
        </p:blipFill>
        <p:spPr>
          <a:xfrm>
            <a:off x="4986338" y="1885952"/>
            <a:ext cx="3879738" cy="2220910"/>
          </a:xfrm>
          <a:prstGeom prst="rect">
            <a:avLst/>
          </a:prstGeom>
        </p:spPr>
      </p:pic>
    </p:spTree>
    <p:extLst>
      <p:ext uri="{BB962C8B-B14F-4D97-AF65-F5344CB8AC3E}">
        <p14:creationId xmlns:p14="http://schemas.microsoft.com/office/powerpoint/2010/main" val="781926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b="1" dirty="0" err="1">
                <a:solidFill>
                  <a:srgbClr val="FFFF00"/>
                </a:solidFill>
              </a:rPr>
              <a:t>sep</a:t>
            </a:r>
            <a:r>
              <a:rPr lang="en-GB" dirty="0"/>
              <a:t> - Keyword Argument - Examples</a:t>
            </a:r>
            <a:endParaRPr lang="ar-EG"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7" name="Picture 6"/>
          <p:cNvPicPr>
            <a:picLocks noChangeAspect="1"/>
          </p:cNvPicPr>
          <p:nvPr/>
        </p:nvPicPr>
        <p:blipFill>
          <a:blip r:embed="rId2"/>
          <a:stretch>
            <a:fillRect/>
          </a:stretch>
        </p:blipFill>
        <p:spPr>
          <a:xfrm>
            <a:off x="864950" y="1800225"/>
            <a:ext cx="4487355" cy="2486026"/>
          </a:xfrm>
          <a:prstGeom prst="rect">
            <a:avLst/>
          </a:prstGeom>
        </p:spPr>
      </p:pic>
      <p:pic>
        <p:nvPicPr>
          <p:cNvPr id="8" name="Picture 7"/>
          <p:cNvPicPr>
            <a:picLocks noChangeAspect="1"/>
          </p:cNvPicPr>
          <p:nvPr/>
        </p:nvPicPr>
        <p:blipFill>
          <a:blip r:embed="rId3"/>
          <a:stretch>
            <a:fillRect/>
          </a:stretch>
        </p:blipFill>
        <p:spPr>
          <a:xfrm>
            <a:off x="5564525" y="1800225"/>
            <a:ext cx="2974851" cy="2486026"/>
          </a:xfrm>
          <a:prstGeom prst="rect">
            <a:avLst/>
          </a:prstGeom>
        </p:spPr>
      </p:pic>
    </p:spTree>
    <p:extLst>
      <p:ext uri="{BB962C8B-B14F-4D97-AF65-F5344CB8AC3E}">
        <p14:creationId xmlns:p14="http://schemas.microsoft.com/office/powerpoint/2010/main" val="2145329637"/>
      </p:ext>
    </p:extLst>
  </p:cSld>
  <p:clrMapOvr>
    <a:masterClrMapping/>
  </p:clrMapOvr>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1154D7DAA196242BB68F48615B7D661" ma:contentTypeVersion="6" ma:contentTypeDescription="Create a new document." ma:contentTypeScope="" ma:versionID="7bf61a14ddebe7e3579615f2a75f5ac2">
  <xsd:schema xmlns:xsd="http://www.w3.org/2001/XMLSchema" xmlns:xs="http://www.w3.org/2001/XMLSchema" xmlns:p="http://schemas.microsoft.com/office/2006/metadata/properties" xmlns:ns2="9f6e25d8-459d-42cc-b484-cea6e4dfffd9" targetNamespace="http://schemas.microsoft.com/office/2006/metadata/properties" ma:root="true" ma:fieldsID="4b838e07748d35903bcefcb40cecda85" ns2:_="">
    <xsd:import namespace="9f6e25d8-459d-42cc-b484-cea6e4dfffd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6e25d8-459d-42cc-b484-cea6e4dfff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817A91-3EA7-457F-946E-53B45BCD201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09C1910-3DF1-4233-8964-CD59D1E8D9FD}"/>
</file>

<file path=customXml/itemProps3.xml><?xml version="1.0" encoding="utf-8"?>
<ds:datastoreItem xmlns:ds="http://schemas.openxmlformats.org/officeDocument/2006/customXml" ds:itemID="{6DDBECC2-696F-4BE2-99A2-A51B5503B32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10539</TotalTime>
  <Words>3502</Words>
  <Application>Microsoft Office PowerPoint</Application>
  <PresentationFormat>On-screen Show (16:9)</PresentationFormat>
  <Paragraphs>365</Paragraphs>
  <Slides>73</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Inria Sans Light</vt:lpstr>
      <vt:lpstr>Arial</vt:lpstr>
      <vt:lpstr>Titillium Web</vt:lpstr>
      <vt:lpstr>Wingdings</vt:lpstr>
      <vt:lpstr>Saira SemiCondensed Medium</vt:lpstr>
      <vt:lpstr>Gurney template</vt:lpstr>
      <vt:lpstr>Python Day 4  </vt:lpstr>
      <vt:lpstr>Objectives</vt:lpstr>
      <vt:lpstr>Input</vt:lpstr>
      <vt:lpstr>Input</vt:lpstr>
      <vt:lpstr>Reading Input From the Keyboard – input()</vt:lpstr>
      <vt:lpstr>input() - Example</vt:lpstr>
      <vt:lpstr>input() – Example2</vt:lpstr>
      <vt:lpstr>sep - Keyword Argument</vt:lpstr>
      <vt:lpstr>sep - Keyword Argument - Examples</vt:lpstr>
      <vt:lpstr>sep - Keyword Argument - Examples</vt:lpstr>
      <vt:lpstr>end - Keyword Argument</vt:lpstr>
      <vt:lpstr>Reading a file</vt:lpstr>
      <vt:lpstr>Why are we so interested in working with files?</vt:lpstr>
      <vt:lpstr>Files Types</vt:lpstr>
      <vt:lpstr>Notepad ++ </vt:lpstr>
      <vt:lpstr>File - Operations</vt:lpstr>
      <vt:lpstr>Using open() to read a file</vt:lpstr>
      <vt:lpstr>Using open() to read a file (cont.)</vt:lpstr>
      <vt:lpstr>read()</vt:lpstr>
      <vt:lpstr>read() – (cont.)</vt:lpstr>
      <vt:lpstr>Common errors</vt:lpstr>
      <vt:lpstr>Read the DNA sequence from the file and print its length </vt:lpstr>
      <vt:lpstr>Read the DNA sequence from the file and print its length (Solution)</vt:lpstr>
      <vt:lpstr>rstrip() </vt:lpstr>
      <vt:lpstr>rstrip() - Example</vt:lpstr>
      <vt:lpstr>close()</vt:lpstr>
      <vt:lpstr>close() – Example</vt:lpstr>
      <vt:lpstr>Writing in a file</vt:lpstr>
      <vt:lpstr>Opening files for writing</vt:lpstr>
      <vt:lpstr>Opening files for writing (cont.)</vt:lpstr>
      <vt:lpstr>write()</vt:lpstr>
      <vt:lpstr>Append to file</vt:lpstr>
      <vt:lpstr>More Information</vt:lpstr>
      <vt:lpstr>Importance</vt:lpstr>
      <vt:lpstr>Import Statement</vt:lpstr>
      <vt:lpstr>Basic Python import</vt:lpstr>
      <vt:lpstr>Python Modules</vt:lpstr>
      <vt:lpstr>Module - Example</vt:lpstr>
      <vt:lpstr>The Module Search Path</vt:lpstr>
      <vt:lpstr>The Module Search Path (cont.)</vt:lpstr>
      <vt:lpstr>Module – Example (cont.)</vt:lpstr>
      <vt:lpstr>CSV</vt:lpstr>
      <vt:lpstr>WHAT IS A CSV FILE ?</vt:lpstr>
      <vt:lpstr>Reading CSV Files With csv</vt:lpstr>
      <vt:lpstr>Read csv file - Example</vt:lpstr>
      <vt:lpstr>Reading CSV Files Into a Dictionary With csv</vt:lpstr>
      <vt:lpstr>Reading CSV Files Into a Dictionary - Example</vt:lpstr>
      <vt:lpstr>Optional Python CSV reader Parameters</vt:lpstr>
      <vt:lpstr>delimiter</vt:lpstr>
      <vt:lpstr>Writing CSV Files With csv</vt:lpstr>
      <vt:lpstr>Writing CSV Files With csv - Example</vt:lpstr>
      <vt:lpstr>quoting optional parameter</vt:lpstr>
      <vt:lpstr>Writing CSV File From a Dictionary With csv Example</vt:lpstr>
      <vt:lpstr>Reading CSV Files With pandas</vt:lpstr>
      <vt:lpstr>Reading CSV Files With pandas - Example</vt:lpstr>
      <vt:lpstr>Panda - index_col optional parameter</vt:lpstr>
      <vt:lpstr>Panda - parse_dates optional parameter</vt:lpstr>
      <vt:lpstr>Panda - names optional parameter</vt:lpstr>
      <vt:lpstr>Writing CSV Files With pandas</vt:lpstr>
      <vt:lpstr>JSON</vt:lpstr>
      <vt:lpstr>Brief History of JSON</vt:lpstr>
      <vt:lpstr>JSON and XML</vt:lpstr>
      <vt:lpstr>JSON supports primitive types</vt:lpstr>
      <vt:lpstr>Serialization and Deserialization</vt:lpstr>
      <vt:lpstr>Serializing JSON</vt:lpstr>
      <vt:lpstr>Create Address Book - Example</vt:lpstr>
      <vt:lpstr>Create Address Book – Example (dumps())</vt:lpstr>
      <vt:lpstr>Create Address Book – Example (write())</vt:lpstr>
      <vt:lpstr>Create Address Book – Example (read())</vt:lpstr>
      <vt:lpstr>Create Address Book – Example (loads())</vt:lpstr>
      <vt:lpstr>Create Address Book – Example (select specific info)</vt:lpstr>
      <vt:lpstr>Create Address Book – Example (read all records)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Systems Analysis and Design</dc:title>
  <dc:creator>Ramadan  Mohamed</dc:creator>
  <cp:lastModifiedBy>Fatma El Zhraa Samir</cp:lastModifiedBy>
  <cp:revision>1059</cp:revision>
  <dcterms:modified xsi:type="dcterms:W3CDTF">2021-04-21T09:41:24Z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0x01010081154D7DAA196242BB68F48615B7D661</vt:lpwstr>
  </property>
</Properties>
</file>